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46" r:id="rId5"/>
    <p:sldId id="1627" r:id="rId6"/>
    <p:sldId id="1787" r:id="rId7"/>
    <p:sldId id="1778" r:id="rId8"/>
    <p:sldId id="1797" r:id="rId9"/>
    <p:sldId id="1800" r:id="rId10"/>
    <p:sldId id="1801" r:id="rId11"/>
    <p:sldId id="1802" r:id="rId12"/>
    <p:sldId id="1803" r:id="rId13"/>
    <p:sldId id="1804" r:id="rId14"/>
    <p:sldId id="1806" r:id="rId15"/>
    <p:sldId id="1807" r:id="rId16"/>
    <p:sldId id="1808" r:id="rId17"/>
    <p:sldId id="1809" r:id="rId18"/>
    <p:sldId id="1811" r:id="rId19"/>
    <p:sldId id="1812" r:id="rId20"/>
    <p:sldId id="1823" r:id="rId21"/>
    <p:sldId id="1798" r:id="rId22"/>
    <p:sldId id="1813" r:id="rId23"/>
    <p:sldId id="1814" r:id="rId24"/>
    <p:sldId id="1815" r:id="rId25"/>
    <p:sldId id="1816" r:id="rId26"/>
    <p:sldId id="1817" r:id="rId27"/>
    <p:sldId id="1819" r:id="rId28"/>
    <p:sldId id="1820" r:id="rId29"/>
    <p:sldId id="1821" r:id="rId30"/>
    <p:sldId id="1825" r:id="rId31"/>
    <p:sldId id="1826" r:id="rId32"/>
    <p:sldId id="1769" r:id="rId33"/>
    <p:sldId id="1822" r:id="rId34"/>
    <p:sldId id="1824" r:id="rId35"/>
    <p:sldId id="1764" r:id="rId36"/>
    <p:sldId id="1765" r:id="rId37"/>
    <p:sldId id="1767"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649B6-D22A-4987-A5B6-6F0C8BB36FB1}" v="5" dt="2022-02-23T23:29:59.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77206" autoAdjust="0"/>
  </p:normalViewPr>
  <p:slideViewPr>
    <p:cSldViewPr snapToGrid="0">
      <p:cViewPr varScale="1">
        <p:scale>
          <a:sx n="82" d="100"/>
          <a:sy n="82" d="100"/>
        </p:scale>
        <p:origin x="159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7F8649B6-D22A-4987-A5B6-6F0C8BB36FB1}"/>
    <pc:docChg chg="custSel addSld delSld modSld">
      <pc:chgData name="Brian Moring" userId="d63e1979-4170-492a-9b10-98f39b9268fa" providerId="ADAL" clId="{7F8649B6-D22A-4987-A5B6-6F0C8BB36FB1}" dt="2022-02-23T23:29:59.081" v="44"/>
      <pc:docMkLst>
        <pc:docMk/>
      </pc:docMkLst>
      <pc:sldChg chg="modSp mod">
        <pc:chgData name="Brian Moring" userId="d63e1979-4170-492a-9b10-98f39b9268fa" providerId="ADAL" clId="{7F8649B6-D22A-4987-A5B6-6F0C8BB36FB1}" dt="2022-02-23T22:48:52.687" v="39" actId="20577"/>
        <pc:sldMkLst>
          <pc:docMk/>
          <pc:sldMk cId="3418600281" sldId="1765"/>
        </pc:sldMkLst>
        <pc:spChg chg="mod">
          <ac:chgData name="Brian Moring" userId="d63e1979-4170-492a-9b10-98f39b9268fa" providerId="ADAL" clId="{7F8649B6-D22A-4987-A5B6-6F0C8BB36FB1}" dt="2022-02-23T22:48:52.687" v="39" actId="20577"/>
          <ac:spMkLst>
            <pc:docMk/>
            <pc:sldMk cId="3418600281" sldId="1765"/>
            <ac:spMk id="15" creationId="{7AFD9358-0F0F-DD41-8430-DD40142A3348}"/>
          </ac:spMkLst>
        </pc:spChg>
      </pc:sldChg>
      <pc:sldChg chg="addSp delSp modSp mod">
        <pc:chgData name="Brian Moring" userId="d63e1979-4170-492a-9b10-98f39b9268fa" providerId="ADAL" clId="{7F8649B6-D22A-4987-A5B6-6F0C8BB36FB1}" dt="2022-02-23T22:49:04.396" v="41" actId="478"/>
        <pc:sldMkLst>
          <pc:docMk/>
          <pc:sldMk cId="187072463" sldId="1767"/>
        </pc:sldMkLst>
        <pc:spChg chg="add del mod">
          <ac:chgData name="Brian Moring" userId="d63e1979-4170-492a-9b10-98f39b9268fa" providerId="ADAL" clId="{7F8649B6-D22A-4987-A5B6-6F0C8BB36FB1}" dt="2022-02-23T22:49:04.396" v="41" actId="478"/>
          <ac:spMkLst>
            <pc:docMk/>
            <pc:sldMk cId="187072463" sldId="1767"/>
            <ac:spMk id="3" creationId="{3FC4225D-3507-4258-8944-7FFBBA9B2D89}"/>
          </ac:spMkLst>
        </pc:spChg>
        <pc:spChg chg="del">
          <ac:chgData name="Brian Moring" userId="d63e1979-4170-492a-9b10-98f39b9268fa" providerId="ADAL" clId="{7F8649B6-D22A-4987-A5B6-6F0C8BB36FB1}" dt="2022-02-23T22:49:02.524" v="40" actId="478"/>
          <ac:spMkLst>
            <pc:docMk/>
            <pc:sldMk cId="187072463" sldId="1767"/>
            <ac:spMk id="4" creationId="{09A5BF69-328B-4C46-AA23-C080DDB080EB}"/>
          </ac:spMkLst>
        </pc:spChg>
      </pc:sldChg>
      <pc:sldChg chg="addSp delSp modSp mod modClrScheme chgLayout">
        <pc:chgData name="Brian Moring" userId="d63e1979-4170-492a-9b10-98f39b9268fa" providerId="ADAL" clId="{7F8649B6-D22A-4987-A5B6-6F0C8BB36FB1}" dt="2022-02-23T22:40:48.814" v="19" actId="20577"/>
        <pc:sldMkLst>
          <pc:docMk/>
          <pc:sldMk cId="285487986" sldId="1797"/>
        </pc:sldMkLst>
        <pc:spChg chg="add del mod ord">
          <ac:chgData name="Brian Moring" userId="d63e1979-4170-492a-9b10-98f39b9268fa" providerId="ADAL" clId="{7F8649B6-D22A-4987-A5B6-6F0C8BB36FB1}" dt="2022-02-23T22:39:40.343" v="1" actId="478"/>
          <ac:spMkLst>
            <pc:docMk/>
            <pc:sldMk cId="285487986" sldId="1797"/>
            <ac:spMk id="2" creationId="{B3EDB39A-630E-47FB-BC8B-03082FDE28D6}"/>
          </ac:spMkLst>
        </pc:spChg>
        <pc:spChg chg="mod">
          <ac:chgData name="Brian Moring" userId="d63e1979-4170-492a-9b10-98f39b9268fa" providerId="ADAL" clId="{7F8649B6-D22A-4987-A5B6-6F0C8BB36FB1}" dt="2022-02-23T22:39:45.051" v="2" actId="208"/>
          <ac:spMkLst>
            <pc:docMk/>
            <pc:sldMk cId="285487986" sldId="1797"/>
            <ac:spMk id="4" creationId="{82B19093-6FE5-461E-A092-AB2B280E67F2}"/>
          </ac:spMkLst>
        </pc:spChg>
        <pc:spChg chg="mod ord">
          <ac:chgData name="Brian Moring" userId="d63e1979-4170-492a-9b10-98f39b9268fa" providerId="ADAL" clId="{7F8649B6-D22A-4987-A5B6-6F0C8BB36FB1}" dt="2022-02-23T22:40:48.814" v="19" actId="20577"/>
          <ac:spMkLst>
            <pc:docMk/>
            <pc:sldMk cId="285487986" sldId="1797"/>
            <ac:spMk id="5" creationId="{007C2C26-EFD2-E847-AEA7-5CEF245E0904}"/>
          </ac:spMkLst>
        </pc:spChg>
      </pc:sldChg>
      <pc:sldChg chg="addSp delSp modSp mod modClrScheme chgLayout">
        <pc:chgData name="Brian Moring" userId="d63e1979-4170-492a-9b10-98f39b9268fa" providerId="ADAL" clId="{7F8649B6-D22A-4987-A5B6-6F0C8BB36FB1}" dt="2022-02-23T22:47:14.297" v="24" actId="208"/>
        <pc:sldMkLst>
          <pc:docMk/>
          <pc:sldMk cId="1891246524" sldId="1798"/>
        </pc:sldMkLst>
        <pc:spChg chg="add del mod ord">
          <ac:chgData name="Brian Moring" userId="d63e1979-4170-492a-9b10-98f39b9268fa" providerId="ADAL" clId="{7F8649B6-D22A-4987-A5B6-6F0C8BB36FB1}" dt="2022-02-23T22:47:11.522" v="23" actId="478"/>
          <ac:spMkLst>
            <pc:docMk/>
            <pc:sldMk cId="1891246524" sldId="1798"/>
            <ac:spMk id="2" creationId="{3AFDCDB2-520D-4D00-B95F-EB9A50C96808}"/>
          </ac:spMkLst>
        </pc:spChg>
        <pc:spChg chg="mod ord">
          <ac:chgData name="Brian Moring" userId="d63e1979-4170-492a-9b10-98f39b9268fa" providerId="ADAL" clId="{7F8649B6-D22A-4987-A5B6-6F0C8BB36FB1}" dt="2022-02-23T22:47:09.580" v="22" actId="700"/>
          <ac:spMkLst>
            <pc:docMk/>
            <pc:sldMk cId="1891246524" sldId="1798"/>
            <ac:spMk id="5" creationId="{007C2C26-EFD2-E847-AEA7-5CEF245E0904}"/>
          </ac:spMkLst>
        </pc:spChg>
        <pc:spChg chg="mod">
          <ac:chgData name="Brian Moring" userId="d63e1979-4170-492a-9b10-98f39b9268fa" providerId="ADAL" clId="{7F8649B6-D22A-4987-A5B6-6F0C8BB36FB1}" dt="2022-02-23T22:47:14.297" v="24" actId="208"/>
          <ac:spMkLst>
            <pc:docMk/>
            <pc:sldMk cId="1891246524" sldId="1798"/>
            <ac:spMk id="8" creationId="{300AB09D-D72B-4D6D-AB7E-6E718D38B197}"/>
          </ac:spMkLst>
        </pc:spChg>
      </pc:sldChg>
      <pc:sldChg chg="del">
        <pc:chgData name="Brian Moring" userId="d63e1979-4170-492a-9b10-98f39b9268fa" providerId="ADAL" clId="{7F8649B6-D22A-4987-A5B6-6F0C8BB36FB1}" dt="2022-02-23T22:50:07.877" v="42" actId="47"/>
        <pc:sldMkLst>
          <pc:docMk/>
          <pc:sldMk cId="2967808340" sldId="1805"/>
        </pc:sldMkLst>
      </pc:sldChg>
      <pc:sldChg chg="del">
        <pc:chgData name="Brian Moring" userId="d63e1979-4170-492a-9b10-98f39b9268fa" providerId="ADAL" clId="{7F8649B6-D22A-4987-A5B6-6F0C8BB36FB1}" dt="2022-02-23T22:50:35.317" v="43" actId="47"/>
        <pc:sldMkLst>
          <pc:docMk/>
          <pc:sldMk cId="3835323993" sldId="1810"/>
        </pc:sldMkLst>
      </pc:sldChg>
      <pc:sldChg chg="modSp mod">
        <pc:chgData name="Brian Moring" userId="d63e1979-4170-492a-9b10-98f39b9268fa" providerId="ADAL" clId="{7F8649B6-D22A-4987-A5B6-6F0C8BB36FB1}" dt="2022-02-23T22:47:04.828" v="21" actId="208"/>
        <pc:sldMkLst>
          <pc:docMk/>
          <pc:sldMk cId="2069228939" sldId="1823"/>
        </pc:sldMkLst>
        <pc:spChg chg="mod">
          <ac:chgData name="Brian Moring" userId="d63e1979-4170-492a-9b10-98f39b9268fa" providerId="ADAL" clId="{7F8649B6-D22A-4987-A5B6-6F0C8BB36FB1}" dt="2022-02-23T22:46:58.871" v="20" actId="208"/>
          <ac:spMkLst>
            <pc:docMk/>
            <pc:sldMk cId="2069228939" sldId="1823"/>
            <ac:spMk id="16" creationId="{2723EE74-D03B-43E6-8DA4-03A69A4F70CE}"/>
          </ac:spMkLst>
        </pc:spChg>
        <pc:spChg chg="mod">
          <ac:chgData name="Brian Moring" userId="d63e1979-4170-492a-9b10-98f39b9268fa" providerId="ADAL" clId="{7F8649B6-D22A-4987-A5B6-6F0C8BB36FB1}" dt="2022-02-23T22:47:04.828" v="21" actId="208"/>
          <ac:spMkLst>
            <pc:docMk/>
            <pc:sldMk cId="2069228939" sldId="1823"/>
            <ac:spMk id="45" creationId="{D0454519-8FC1-444B-9FD6-502A5DDFF922}"/>
          </ac:spMkLst>
        </pc:spChg>
      </pc:sldChg>
      <pc:sldChg chg="modSp mod">
        <pc:chgData name="Brian Moring" userId="d63e1979-4170-492a-9b10-98f39b9268fa" providerId="ADAL" clId="{7F8649B6-D22A-4987-A5B6-6F0C8BB36FB1}" dt="2022-02-23T22:48:38.986" v="27" actId="208"/>
        <pc:sldMkLst>
          <pc:docMk/>
          <pc:sldMk cId="2838109511" sldId="1824"/>
        </pc:sldMkLst>
        <pc:spChg chg="mod">
          <ac:chgData name="Brian Moring" userId="d63e1979-4170-492a-9b10-98f39b9268fa" providerId="ADAL" clId="{7F8649B6-D22A-4987-A5B6-6F0C8BB36FB1}" dt="2022-02-23T22:48:25.328" v="25" actId="208"/>
          <ac:spMkLst>
            <pc:docMk/>
            <pc:sldMk cId="2838109511" sldId="1824"/>
            <ac:spMk id="16" creationId="{2723EE74-D03B-43E6-8DA4-03A69A4F70CE}"/>
          </ac:spMkLst>
        </pc:spChg>
        <pc:spChg chg="mod">
          <ac:chgData name="Brian Moring" userId="d63e1979-4170-492a-9b10-98f39b9268fa" providerId="ADAL" clId="{7F8649B6-D22A-4987-A5B6-6F0C8BB36FB1}" dt="2022-02-23T22:48:28.459" v="26" actId="208"/>
          <ac:spMkLst>
            <pc:docMk/>
            <pc:sldMk cId="2838109511" sldId="1824"/>
            <ac:spMk id="44" creationId="{D4FA8F1A-4250-4F2F-BEF1-6D4733071A89}"/>
          </ac:spMkLst>
        </pc:spChg>
        <pc:spChg chg="mod">
          <ac:chgData name="Brian Moring" userId="d63e1979-4170-492a-9b10-98f39b9268fa" providerId="ADAL" clId="{7F8649B6-D22A-4987-A5B6-6F0C8BB36FB1}" dt="2022-02-23T22:48:38.986" v="27" actId="208"/>
          <ac:spMkLst>
            <pc:docMk/>
            <pc:sldMk cId="2838109511" sldId="1824"/>
            <ac:spMk id="45" creationId="{D0454519-8FC1-444B-9FD6-502A5DDFF922}"/>
          </ac:spMkLst>
        </pc:spChg>
      </pc:sldChg>
      <pc:sldChg chg="add">
        <pc:chgData name="Brian Moring" userId="d63e1979-4170-492a-9b10-98f39b9268fa" providerId="ADAL" clId="{7F8649B6-D22A-4987-A5B6-6F0C8BB36FB1}" dt="2022-02-23T23:29:59.081" v="44"/>
        <pc:sldMkLst>
          <pc:docMk/>
          <pc:sldMk cId="131087795" sldId="1825"/>
        </pc:sldMkLst>
      </pc:sldChg>
      <pc:sldChg chg="add">
        <pc:chgData name="Brian Moring" userId="d63e1979-4170-492a-9b10-98f39b9268fa" providerId="ADAL" clId="{7F8649B6-D22A-4987-A5B6-6F0C8BB36FB1}" dt="2022-02-23T23:29:59.081" v="44"/>
        <pc:sldMkLst>
          <pc:docMk/>
          <pc:sldMk cId="168384161" sldId="18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11/8/2023 12:19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11/8/2023 12:02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create your own custom visual, you can use the custom visual software development kit (SDK), which is an open-source tool based on NodeJS (JavaScript programming language) that is available on GitHub. The custom visual is packaged as a single Power BI Visual Tools (.</a:t>
            </a:r>
            <a:r>
              <a:rPr lang="en-US" b="0" i="0" dirty="0" err="1">
                <a:effectLst/>
                <a:latin typeface="Segoe UI Light" panose="020B0502040204020203" pitchFamily="34" charset="0"/>
                <a:cs typeface="Segoe UI Light" panose="020B0502040204020203" pitchFamily="34" charset="0"/>
              </a:rPr>
              <a:t>pbiviz</a:t>
            </a:r>
            <a:r>
              <a:rPr lang="en-US" b="0" i="0" dirty="0">
                <a:effectLst/>
                <a:latin typeface="Segoe UI Light" panose="020B0502040204020203" pitchFamily="34" charset="0"/>
                <a:cs typeface="Segoe UI Light" panose="020B0502040204020203" pitchFamily="34" charset="0"/>
              </a:rPr>
              <a:t>) file that you can import into Power BI Desktop.</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select the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icon and then select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On the window that displays, locate and select the visual that you want to import and then select </a:t>
            </a:r>
            <a:r>
              <a:rPr lang="en-US" b="1" i="0" dirty="0">
                <a:effectLst/>
                <a:latin typeface="Segoe UI Light" panose="020B0502040204020203" pitchFamily="34" charset="0"/>
                <a:cs typeface="Segoe UI Light" panose="020B0502040204020203" pitchFamily="34" charset="0"/>
              </a:rPr>
              <a:t>Add</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09224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Desktop gives you a variety of options for customizing how your selected visualizations look, such as the colors and format of the text that they contain. You should take time to explore the options to determine what impact they each have on a visual.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Common formatting options include: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Title:</a:t>
            </a:r>
            <a:r>
              <a:rPr lang="en-US" b="0" i="0" dirty="0">
                <a:effectLst/>
                <a:latin typeface="Segoe UI Light" panose="020B0502040204020203" pitchFamily="34" charset="0"/>
                <a:cs typeface="Segoe UI Light" panose="020B0502040204020203" pitchFamily="34" charset="0"/>
              </a:rPr>
              <a:t> Add a title to the visual. The aim of the title is to clearly describe what data is being presented in the visual.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Background: </a:t>
            </a:r>
            <a:r>
              <a:rPr lang="en-US" b="0" i="0" dirty="0">
                <a:effectLst/>
                <a:latin typeface="Segoe UI Light" panose="020B0502040204020203" pitchFamily="34" charset="0"/>
                <a:cs typeface="Segoe UI Light" panose="020B0502040204020203" pitchFamily="34" charset="0"/>
              </a:rPr>
              <a:t> Set any color or image as the background for the visual. It is best to keep a white background so the presented data can be clearly seen.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Border:</a:t>
            </a:r>
            <a:r>
              <a:rPr lang="en-US" b="0" i="0" dirty="0">
                <a:effectLst/>
                <a:latin typeface="Segoe UI Light" panose="020B0502040204020203" pitchFamily="34" charset="0"/>
                <a:cs typeface="Segoe UI Light" panose="020B0502040204020203" pitchFamily="34" charset="0"/>
              </a:rPr>
              <a:t> Set a border around the visual to isolate the visual from other elements on the canvas.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General:</a:t>
            </a:r>
            <a:r>
              <a:rPr lang="en-US" b="0" i="0" dirty="0">
                <a:effectLst/>
                <a:latin typeface="Segoe UI Light" panose="020B0502040204020203" pitchFamily="34" charset="0"/>
                <a:cs typeface="Segoe UI Light" panose="020B0502040204020203" pitchFamily="34" charset="0"/>
              </a:rPr>
              <a:t> If this section is available, you'll be able to set the precise size and place for your visual on your canvas. It can also be useful to ensure that you have aligned specific visuals consistently.</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colors: </a:t>
            </a:r>
            <a:r>
              <a:rPr lang="en-US" b="0" i="0" dirty="0">
                <a:effectLst/>
                <a:latin typeface="Segoe UI Light" panose="020B0502040204020203" pitchFamily="34" charset="0"/>
                <a:cs typeface="Segoe UI Light" panose="020B0502040204020203" pitchFamily="34" charset="0"/>
              </a:rPr>
              <a:t>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labels: </a:t>
            </a:r>
            <a:r>
              <a:rPr lang="en-US" b="0" i="0" dirty="0">
                <a:effectLst/>
                <a:latin typeface="Segoe UI Light" panose="020B0502040204020203" pitchFamily="34" charset="0"/>
                <a:cs typeface="Segoe UI Light" panose="020B0502040204020203" pitchFamily="34" charset="0"/>
              </a:rPr>
              <a:t> Change fonts, size, and colors for all labels in the visual. Try to use solid colors so the labels are clearly visible.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Tooltips:</a:t>
            </a:r>
            <a:r>
              <a:rPr lang="en-US" b="0" i="0" dirty="0">
                <a:effectLst/>
                <a:latin typeface="Segoe UI Light" panose="020B0502040204020203" pitchFamily="34" charset="0"/>
                <a:cs typeface="Segoe UI Light" panose="020B0502040204020203" pitchFamily="34" charset="0"/>
              </a:rPr>
              <a:t> Add a customized tooltip that appears when you hover over the visual. Tooltips is a great feature because it provides more contextual information and detail to data points on a visual. </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8928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View Interactions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When you have multiple visuals on the same report page, they all interact with each other, so you should become familiar with these interactions and see how your report changes. When you select an element in a visual, such as </a:t>
            </a:r>
            <a:r>
              <a:rPr lang="en-US" b="1" i="0" dirty="0">
                <a:effectLst/>
                <a:latin typeface="Segoe UI Light" panose="020B0502040204020203" pitchFamily="34" charset="0"/>
                <a:cs typeface="Segoe UI Light" panose="020B0502040204020203" pitchFamily="34" charset="0"/>
              </a:rPr>
              <a:t>Components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Product Category</a:t>
            </a:r>
            <a:r>
              <a:rPr lang="en-US" b="0" i="0" dirty="0">
                <a:effectLst/>
                <a:latin typeface="Segoe UI Light" panose="020B0502040204020203" pitchFamily="34" charset="0"/>
                <a:cs typeface="Segoe UI Light" panose="020B0502040204020203" pitchFamily="34" charset="0"/>
              </a:rPr>
              <a:t> visual, the other visuals update to reflect your selection.</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enable visual interaction controls: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Select the visualization to make it active.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Click the Edit Interactions button to display the Visual Interactions options.</a:t>
            </a:r>
          </a:p>
          <a:p>
            <a:pPr marL="171450" indent="-1714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To display the visualization interaction controls, select </a:t>
            </a:r>
            <a:r>
              <a:rPr lang="en-US" b="1" i="0" dirty="0">
                <a:solidFill>
                  <a:srgbClr val="171717"/>
                </a:solidFill>
                <a:effectLst/>
                <a:latin typeface="Segoe UI Light" panose="020B0502040204020203" pitchFamily="34" charset="0"/>
                <a:cs typeface="Segoe UI Light" panose="020B0502040204020203" pitchFamily="34" charset="0"/>
              </a:rPr>
              <a:t>Edit interactions</a:t>
            </a:r>
            <a:r>
              <a:rPr lang="en-US" b="0" i="0" dirty="0">
                <a:solidFill>
                  <a:srgbClr val="171717"/>
                </a:solidFill>
                <a:effectLst/>
                <a:latin typeface="Segoe UI Light" panose="020B0502040204020203" pitchFamily="34" charset="0"/>
                <a:cs typeface="Segoe UI Light" panose="020B0502040204020203" pitchFamily="34" charset="0"/>
              </a:rPr>
              <a:t>. Power BI adds filter and highlight icons to all of the other visualizations on the report page.</a:t>
            </a:r>
            <a:endParaRPr lang="en-US" b="0" i="0" dirty="0">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Light" panose="020B0502040204020203" pitchFamily="34" charset="0"/>
                <a:cs typeface="Segoe UI Light" panose="020B0502040204020203" pitchFamily="34" charset="0"/>
              </a:rPr>
              <a:t>Use hierarchies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regards to dates, Power BI creates hierarchies for you automatically. When you select the hierarchy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the date hierarchy is added to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field well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a blank visual is created for you, ready for additional fields.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add another field to the visual, the visual becomes useful, and you can then use the hierarchy icons to navigate through the hierarchy - Power BI creates a predefined drill path for the data.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Another navigation option is the </a:t>
            </a:r>
            <a:r>
              <a:rPr lang="en-US" b="1" i="0" dirty="0">
                <a:effectLst/>
                <a:latin typeface="Segoe UI Light" panose="020B0502040204020203" pitchFamily="34" charset="0"/>
                <a:cs typeface="Segoe UI Light" panose="020B0502040204020203" pitchFamily="34" charset="0"/>
              </a:rPr>
              <a:t>Go the next level in the hierarchy</a:t>
            </a:r>
            <a:r>
              <a:rPr lang="en-US" b="0" i="0" dirty="0">
                <a:effectLst/>
                <a:latin typeface="Segoe UI Light" panose="020B0502040204020203" pitchFamily="34" charset="0"/>
                <a:cs typeface="Segoe UI Light" panose="020B0502040204020203" pitchFamily="34" charset="0"/>
              </a:rPr>
              <a:t> button. When you select either hierarchy option, select the </a:t>
            </a:r>
            <a:r>
              <a:rPr lang="en-US" b="1" i="0" dirty="0">
                <a:effectLst/>
                <a:latin typeface="Segoe UI Light" panose="020B0502040204020203" pitchFamily="34" charset="0"/>
                <a:cs typeface="Segoe UI Light" panose="020B0502040204020203" pitchFamily="34" charset="0"/>
              </a:rPr>
              <a:t>Drill</a:t>
            </a:r>
            <a:r>
              <a:rPr lang="en-US" b="0" i="0" dirty="0">
                <a:effectLst/>
                <a:latin typeface="Segoe UI Light" panose="020B0502040204020203" pitchFamily="34" charset="0"/>
                <a:cs typeface="Segoe UI Light" panose="020B0502040204020203" pitchFamily="34" charset="0"/>
              </a:rPr>
              <a:t> up button to move back up hierarchy.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also predefine the hierarchy path for your report users, and remove the guess work from them. For example, you might want t prevent them from viewing a particular hierarchy level.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do so, remove all of the fields from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well,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right-click the field you want to set as the top level of the hierarchy, and then select </a:t>
            </a:r>
            <a:r>
              <a:rPr lang="en-US" b="1" i="0" dirty="0">
                <a:effectLst/>
                <a:latin typeface="Segoe UI Light" panose="020B0502040204020203" pitchFamily="34" charset="0"/>
                <a:cs typeface="Segoe UI Light" panose="020B0502040204020203" pitchFamily="34" charset="0"/>
              </a:rPr>
              <a:t>New hierarchy</a:t>
            </a:r>
            <a:r>
              <a:rPr lang="en-US" b="0" i="0" dirty="0">
                <a:effectLst/>
                <a:latin typeface="Segoe UI Light" panose="020B0502040204020203" pitchFamily="34" charset="0"/>
                <a:cs typeface="Segoe UI Light" panose="020B0502040204020203" pitchFamily="34" charset="0"/>
              </a:rPr>
              <a:t>. The new hierarchy displays ion the list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You can now drag and drop other fields into the new hierarchy, or right-click each field and select </a:t>
            </a:r>
            <a:r>
              <a:rPr lang="en-US" b="1" i="0" dirty="0">
                <a:effectLst/>
                <a:latin typeface="Segoe UI Light" panose="020B0502040204020203" pitchFamily="34" charset="0"/>
                <a:cs typeface="Segoe UI Light" panose="020B0502040204020203" pitchFamily="34" charset="0"/>
              </a:rPr>
              <a:t>Add to hierarchy</a:t>
            </a:r>
            <a:r>
              <a:rPr lang="en-US" b="0" i="0" dirty="0">
                <a:effectLst/>
                <a:latin typeface="Segoe UI Light" panose="020B0502040204020203" pitchFamily="34" charset="0"/>
                <a:cs typeface="Segoe UI Light" panose="020B0502040204020203" pitchFamily="34" charset="0"/>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4214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Conditional formatting in Power BI Desktop allows you to specify customized cell colors, including color gradients, based on field values, or represent cell values with data bars or KPI icons, or as active web links.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want to use conditional formatting to highlight or differentiate the data that is displayed in your visual. This will allow you and other users to see key data insights at a glance.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Conditional formatting is available in Power BI. Here we see it used in two visuals: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where it is possible to set different conditions on a column. You can apply conditional formatting to any text or data field but the formatting needs to be based on a field that has numeric, color name or hex code, or web URL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Power BI conditioning function will automatically detect highest and the lowest number in each column and apply background coloring according to the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remove the conditional formatting that you set, select the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tab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right-click the value (field) that you set the formatting against. Select </a:t>
            </a:r>
            <a:r>
              <a:rPr lang="en-US" b="1" i="0" dirty="0">
                <a:effectLst/>
                <a:latin typeface="Segoe UI Light" panose="020B0502040204020203" pitchFamily="34" charset="0"/>
                <a:cs typeface="Segoe UI Light" panose="020B0502040204020203" pitchFamily="34" charset="0"/>
              </a:rPr>
              <a:t>Remove conditional formatting</a:t>
            </a:r>
            <a:r>
              <a:rPr lang="en-US" b="0" i="0" dirty="0">
                <a:effectLst/>
                <a:latin typeface="Segoe UI Light" panose="020B0502040204020203" pitchFamily="34" charset="0"/>
                <a:cs typeface="Segoe UI Light" panose="020B0502040204020203" pitchFamily="34" charset="0"/>
              </a:rPr>
              <a:t>, then select the type of formatting you want to remove, for example </a:t>
            </a:r>
            <a:r>
              <a:rPr lang="en-US" b="1" i="0" dirty="0">
                <a:effectLst/>
                <a:latin typeface="Segoe UI Light" panose="020B0502040204020203" pitchFamily="34" charset="0"/>
                <a:cs typeface="Segoe UI Light" panose="020B0502040204020203" pitchFamily="34" charset="0"/>
              </a:rPr>
              <a:t>All</a:t>
            </a:r>
            <a:r>
              <a:rPr lang="en-US" b="0" i="0" dirty="0">
                <a:effectLst/>
                <a:latin typeface="Segoe UI Light" panose="020B0502040204020203" pitchFamily="34" charset="0"/>
                <a:cs typeface="Segoe UI Light" panose="020B0502040204020203" pitchFamily="34" charset="0"/>
              </a:rPr>
              <a:t> or </a:t>
            </a:r>
            <a:r>
              <a:rPr lang="en-US" b="1" i="0" dirty="0">
                <a:effectLst/>
                <a:latin typeface="Segoe UI Light" panose="020B0502040204020203" pitchFamily="34" charset="0"/>
                <a:cs typeface="Segoe UI Light" panose="020B0502040204020203" pitchFamily="34" charset="0"/>
              </a:rPr>
              <a:t>Background color</a:t>
            </a:r>
            <a:r>
              <a:rPr lang="en-US" b="0" i="0" dirty="0">
                <a:effectLst/>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5478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a range of buttons and bookmarks when designing your report navigation, and you can further enhance this navigation experience with the use of conditional formatting.</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Buttons:</a:t>
            </a:r>
          </a:p>
          <a:p>
            <a:r>
              <a:rPr lang="en-US" b="0" i="0" dirty="0">
                <a:effectLst/>
                <a:latin typeface="Segoe UI Light" panose="020B0502040204020203" pitchFamily="34" charset="0"/>
                <a:cs typeface="Segoe UI Light" panose="020B0502040204020203" pitchFamily="34" charset="0"/>
              </a:rP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have set up the first navigation button, copy and paste that button to create the second navigation button, so you preserve the formatting you applied to the first button. Then change the title and destination for the second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Conditionally: </a:t>
            </a:r>
          </a:p>
          <a:p>
            <a:r>
              <a:rPr lang="en-US" b="0" i="0" dirty="0">
                <a:effectLst/>
                <a:latin typeface="Segoe UI Light" panose="020B0502040204020203" pitchFamily="34" charset="0"/>
                <a:cs typeface="Segoe UI Light" panose="020B0502040204020203" pitchFamily="34" charset="0"/>
              </a:rPr>
              <a:t>You can use conditional formatting to set the navigation destination based on the output of a measure.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Reasons to use conditional navigation: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To save space in your report. For example, rather than using multiple navigation buttons, you can use a single button to navigate to different pages based on the user's selection.</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specify the logical path that your report users should take. In other words, you determine the order in which users view each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create a reporting portal where users can navigate to a set of reports.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7595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9901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11/8/2023 12:02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39052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Organizations use reports to monitor and record performance and identify trends and variances. Organizations rely on the information provided by reports when making decisions. Reports drive organizational behavior and action, at every level, in every aspect.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After you've added visuals to your report, you can make further improvements and fine tune the report before finally sharing it with the report audience. In this module, you'll apply the functions available in Power BI Desktop's report editor to your visuals, to transform your report into a data driven story. You'll provide users with a more effective report layout and navigation experience, and give them additional tools, so they can dive deeper into the information you present in your visuals. You'll then publish the report, so users can access the information they need to make decisions.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101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Desktop provides three tools that you can use to edit and configure interactions between the visualizations you add to your report: slicers, filters and sorting.</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process of filtering allows you to remove all of the data you do not need, so you can focus on the data that you do need. You can apply filtering directly using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Contrary to filtering, the process of sorting allows you to highlight the important information without removing any of the data.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Slicer</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algn="l"/>
            <a:r>
              <a:rPr lang="en-US" b="0" i="0" dirty="0">
                <a:effectLst/>
                <a:latin typeface="Segoe UI Light" panose="020B0502040204020203" pitchFamily="34" charset="0"/>
                <a:cs typeface="Segoe UI Light" panose="020B0502040204020203" pitchFamily="34" charset="0"/>
              </a:rPr>
              <a:t>You might want to use a slicer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Provide quicker access to commonly used or important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Make it easier to see the current filtered state without having to open a drop-down list.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 by columns that are unneeded and hidden in the data tables.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more focused reports (by putting slicers next to important visuals).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Defer queries to the data model by using a dropdown slicer, particularly when using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apply a slicer, select the </a:t>
            </a: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select the fields you want to include in the slicer, or drag them into the slicer visualization.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visualization turns into a list of items (filters) with check boxes that you can use to segment the data. When you select the box of an item, Power BI will filter (slice) all of the other visualizations on the same report page</a:t>
            </a:r>
          </a:p>
          <a:p>
            <a:r>
              <a:rPr lang="en-US" b="1" i="0" dirty="0">
                <a:solidFill>
                  <a:srgbClr val="D4D4D4"/>
                </a:solidFill>
                <a:effectLst/>
                <a:latin typeface="Segoe UI Light" panose="020B0502040204020203" pitchFamily="34" charset="0"/>
                <a:cs typeface="Segoe UI Light" panose="020B0502040204020203" pitchFamily="34" charset="0"/>
              </a:rPr>
              <a:t> &lt;CLICK&gt;</a:t>
            </a:r>
          </a:p>
          <a:p>
            <a:endParaRPr lang="en-US" b="1"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Filter</a:t>
            </a:r>
            <a:r>
              <a:rPr lang="en-US" b="0" i="0" dirty="0">
                <a:solidFill>
                  <a:srgbClr val="D4D4D4"/>
                </a:solidFill>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While slicers are very useful, if you want to filter your data in a basic way, you do not need to add slicers to your report. Power BI Desktop has a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that can handle the basic slicer operations. Depending on your requirements, you might save time and effort by avoiding the use of slicers and simply using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instead. This has the added benefit of reducing the total number of visuals on a report, which will improve performance.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a report designer, you can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in Power BI Desktop as follows: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Add and remove fields to filter 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Change the filter state.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Format and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so that it feels part of your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Define whether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is open or collapsed by default when a consumer opens the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Hide the entire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specific filters that you don't want report consumers to see.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Control and even bookmark the visibility, open, and collapsed state of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Lock filters that you don't want consumers to edit.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apply a filter, drag and drop a field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into the relevant section of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&lt;CLICK&gt;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Sorting</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You can sort the data displayed in your visuals, so they display exactly how you want them to.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sort a visual, start by selecting the </a:t>
            </a:r>
            <a:r>
              <a:rPr lang="en-US" b="1" i="0" dirty="0">
                <a:effectLst/>
                <a:latin typeface="Segoe UI Light" panose="020B0502040204020203" pitchFamily="34" charset="0"/>
                <a:cs typeface="Segoe UI Light" panose="020B0502040204020203" pitchFamily="34" charset="0"/>
              </a:rPr>
              <a:t>More options</a:t>
            </a:r>
            <a:r>
              <a:rPr lang="en-US" b="0" i="0" dirty="0">
                <a:effectLst/>
                <a:latin typeface="Segoe UI Light" panose="020B0502040204020203" pitchFamily="34" charset="0"/>
                <a:cs typeface="Segoe UI Light" panose="020B0502040204020203" pitchFamily="34" charset="0"/>
              </a:rPr>
              <a:t> (...) button in the upper-right corner of the visual. You have three sorting options: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descending</a:t>
            </a:r>
            <a:r>
              <a:rPr lang="en-US" b="0" i="0" dirty="0">
                <a:effectLst/>
                <a:latin typeface="Segoe UI Light" panose="020B0502040204020203" pitchFamily="34" charset="0"/>
                <a:cs typeface="Segoe UI Light" panose="020B0502040204020203" pitchFamily="34" charset="0"/>
              </a:rPr>
              <a:t> - Sorts the visual by the selected column in the order of greatest value to smallest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Ascending</a:t>
            </a:r>
            <a:r>
              <a:rPr lang="en-US" b="0" i="0" dirty="0">
                <a:effectLst/>
                <a:latin typeface="Segoe UI Light" panose="020B0502040204020203" pitchFamily="34" charset="0"/>
                <a:cs typeface="Segoe UI Light" panose="020B0502040204020203" pitchFamily="34" charset="0"/>
              </a:rPr>
              <a:t> - Sorts the visual by the selected column in the order of smallest value to greatest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by</a:t>
            </a:r>
            <a:r>
              <a:rPr lang="en-US" b="0" i="0" dirty="0">
                <a:effectLst/>
                <a:latin typeface="Segoe UI Light" panose="020B0502040204020203" pitchFamily="34" charset="0"/>
                <a:cs typeface="Segoe UI Light" panose="020B0502040204020203" pitchFamily="34" charset="0"/>
              </a:rPr>
              <a:t> - Sorts the data by a specific column. Hover over this option to display the list of columns that you can select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4521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8618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add or view comment on a report, open the report in the Power BI web service. In the upper-right corner,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you can see any existing comments and write your own comments, then select </a:t>
            </a:r>
            <a:r>
              <a:rPr lang="en-US" b="1" i="0" dirty="0">
                <a:effectLst/>
                <a:latin typeface="Segoe UI Light" panose="020B0502040204020203" pitchFamily="34" charset="0"/>
                <a:cs typeface="Segoe UI Light" panose="020B0502040204020203" pitchFamily="34" charset="0"/>
              </a:rPr>
              <a:t>Post Comment</a:t>
            </a:r>
            <a:r>
              <a:rPr lang="en-US" b="0" i="0" dirty="0">
                <a:effectLst/>
                <a:latin typeface="Segoe UI Light" panose="020B0502040204020203" pitchFamily="34" charset="0"/>
                <a:cs typeface="Segoe UI Light" panose="020B0502040204020203" pitchFamily="34" charset="0"/>
              </a:rPr>
              <a:t>.</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To add a comment from a visual, select the visual in the report to open that visual in focus mode. Then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from the top menu, and type your comment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that displays.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8541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To ensure you have full control over the behavior of your report and can determine the expected user experience, you can edit the default interactions and use the drill-through features.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visual interaction controls to customize how the visualizations on your report page impact each other, in order words, filter and highlight each other.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when you select an item in a visual, the other visuals update to display data for that item. They might be highlighting or filtering the selected data. You can stop this from happening, or change a highlight action to a filter action and vice versa.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the visual interaction controls, select a visualization then go to the </a:t>
            </a:r>
            <a:r>
              <a:rPr lang="en-US" b="1" i="0" dirty="0">
                <a:effectLst/>
                <a:latin typeface="Segoe UI Light" panose="020B0502040204020203" pitchFamily="34" charset="0"/>
                <a:cs typeface="Segoe UI Light" panose="020B0502040204020203" pitchFamily="34" charset="0"/>
              </a:rPr>
              <a:t>Format</a:t>
            </a:r>
            <a:r>
              <a:rPr lang="en-US" b="0" i="0" dirty="0">
                <a:effectLst/>
                <a:latin typeface="Segoe UI Light" panose="020B0502040204020203" pitchFamily="34" charset="0"/>
                <a:cs typeface="Segoe UI Light" panose="020B0502040204020203" pitchFamily="34" charset="0"/>
              </a:rPr>
              <a:t> tab in the ribbon and select </a:t>
            </a:r>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change an interaction of a selected visual, select the required interaction icon. Remember, the applied interaction is bold. In the following image: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selected interaction is cross-highlight because the </a:t>
            </a:r>
            <a:r>
              <a:rPr lang="en-US" b="1" i="0" dirty="0">
                <a:effectLst/>
                <a:latin typeface="Segoe UI Light" panose="020B0502040204020203" pitchFamily="34" charset="0"/>
                <a:cs typeface="Segoe UI Light" panose="020B0502040204020203" pitchFamily="34" charset="0"/>
              </a:rPr>
              <a:t>Highlight</a:t>
            </a:r>
            <a:r>
              <a:rPr lang="en-US" b="0" i="0" dirty="0">
                <a:effectLst/>
                <a:latin typeface="Segoe UI Light" panose="020B0502040204020203" pitchFamily="34" charset="0"/>
                <a:cs typeface="Segoe UI Light" panose="020B0502040204020203" pitchFamily="34" charset="0"/>
              </a:rPr>
              <a:t> icon is bolded.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change the interaction to cross-filter by selecting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icon.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remove the interaction altogether by selecting the </a:t>
            </a:r>
            <a:r>
              <a:rPr lang="en-US" b="1" i="0" dirty="0">
                <a:effectLst/>
                <a:latin typeface="Segoe UI Light" panose="020B0502040204020203" pitchFamily="34" charset="0"/>
                <a:cs typeface="Segoe UI Light" panose="020B0502040204020203" pitchFamily="34" charset="0"/>
              </a:rPr>
              <a:t>None</a:t>
            </a:r>
            <a:r>
              <a:rPr lang="en-US" b="0" i="0" dirty="0">
                <a:effectLst/>
                <a:latin typeface="Segoe UI Light" panose="020B0502040204020203" pitchFamily="34" charset="0"/>
                <a:cs typeface="Segoe UI Light" panose="020B0502040204020203" pitchFamily="34" charset="0"/>
              </a:rPr>
              <a:t> icon.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Keep in mind that the number of interactions between your visuals will impact on the performance of your report. To optimize the performance of your report, you should consider the query reduction options that are available within Power BI Desktop.</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example, you create a drill through for the product category entity. You start by creating a page in your report and rename it to </a:t>
            </a:r>
            <a:r>
              <a:rPr lang="en-US" b="0" i="1" dirty="0">
                <a:effectLst/>
                <a:latin typeface="Segoe UI Light" panose="020B0502040204020203" pitchFamily="34" charset="0"/>
                <a:cs typeface="Segoe UI Light" panose="020B0502040204020203" pitchFamily="34" charset="0"/>
              </a:rPr>
              <a:t>Detail Page</a:t>
            </a:r>
            <a:r>
              <a:rPr lang="en-US" b="0" i="0" dirty="0">
                <a:effectLst/>
                <a:latin typeface="Segoe UI Light" panose="020B0502040204020203" pitchFamily="34" charset="0"/>
                <a:cs typeface="Segoe UI Light" panose="020B0502040204020203" pitchFamily="34" charset="0"/>
              </a:rPr>
              <a:t>. On that page, you add a visual for the entity that you want to provide the drill through for.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Then, from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section of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drag the field (</a:t>
            </a:r>
            <a:r>
              <a:rPr lang="en-US" b="1" i="0" dirty="0">
                <a:effectLst/>
                <a:latin typeface="Segoe UI Light" panose="020B0502040204020203" pitchFamily="34" charset="0"/>
                <a:cs typeface="Segoe UI Light" panose="020B0502040204020203" pitchFamily="34" charset="0"/>
              </a:rPr>
              <a:t>Category Name</a:t>
            </a:r>
            <a:r>
              <a:rPr lang="en-US" b="0" i="0" dirty="0">
                <a:effectLst/>
                <a:latin typeface="Segoe UI Light" panose="020B0502040204020203" pitchFamily="34" charset="0"/>
                <a:cs typeface="Segoe UI Light" panose="020B0502040204020203" pitchFamily="34" charset="0"/>
              </a:rPr>
              <a:t>) for which you want to enable drill through into the </a:t>
            </a:r>
            <a:r>
              <a:rPr lang="en-US" b="1" i="0" dirty="0">
                <a:effectLst/>
                <a:latin typeface="Segoe UI Light" panose="020B0502040204020203" pitchFamily="34" charset="0"/>
                <a:cs typeface="Segoe UI Light" panose="020B0502040204020203" pitchFamily="34" charset="0"/>
              </a:rPr>
              <a:t>Drill-through filters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Desktop automatically creates a </a:t>
            </a: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button visual on the page for you. This button is for navigation purposes, so your report users can get back to the report page from which they came.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Cross-report drill through</a:t>
            </a:r>
            <a:r>
              <a:rPr lang="en-US" b="0" i="0" dirty="0">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allows you to contextually jump from one report to another report in the same Power BI service workspace or app, so you can connect two or more reports that have related content. You can also pass filter context along with that cross-report connection.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can select a data point on a visual in one report, then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to related, detailed information that is in another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cross-report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you first need to validate the data models for the source and target reports. Although the schemas in each report don't have to be the same, both data models must contain the fields you want to pass.</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You need to enable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in Power BI Desktop.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can also be enabled/disabled in the report settings in the Power BI Service.</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4567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the </a:t>
            </a: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a:t>
            </a: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features in Power BI Desktop to make your report more interesting and interactive, and easier for users to navigate.</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create a more interactive experience for the report users. With the addition of buttons that have assigned actions, your report behaves similar to an app, where users can hover, click, and interact more with the content.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allow you to determine what items in the report are visible and what items are hidden. Selections are used alongside bookmarks and buttons.</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Bookmarks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When you add a bookmark, the following elements are saved with the bookmark:</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Current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Filters, slicers, sort order</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Drill location</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When you have added and formatted all of the visuals and other items on the page, you can add a bookmark to capture a snapshot of the page in its current state. Add multiple bookmarks and switch between the bookmarks.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1" i="0" dirty="0">
                <a:effectLst/>
                <a:latin typeface="Segoe UI Light" panose="020B0502040204020203" pitchFamily="34" charset="0"/>
                <a:cs typeface="Segoe UI Light" panose="020B0502040204020203" pitchFamily="34" charset="0"/>
              </a:rPr>
              <a:t>&lt;CLICK&gt;</a:t>
            </a:r>
          </a:p>
          <a:p>
            <a:r>
              <a:rPr lang="en-US" b="1" dirty="0">
                <a:latin typeface="Segoe UI Light" panose="020B0502040204020203" pitchFamily="34" charset="0"/>
                <a:cs typeface="Segoe UI Light" panose="020B0502040204020203" pitchFamily="34" charset="0"/>
              </a:rPr>
              <a:t>Buttons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options for the button action types are the following: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 Returns the user to the previous page of the report. This option is useful for drill-through pages or pages that are all accessed from one main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a:t>
            </a:r>
            <a:r>
              <a:rPr lang="en-US" b="0" i="0" dirty="0">
                <a:effectLst/>
                <a:latin typeface="Segoe UI Light" panose="020B0502040204020203" pitchFamily="34" charset="0"/>
                <a:cs typeface="Segoe UI Light" panose="020B0502040204020203" pitchFamily="34" charset="0"/>
              </a:rPr>
              <a:t> - Presents the report page that's associated with a bookmark that is defined for the current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 - Brings the user to a drill-through page that is filtered to their selection, without using bookmarks.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Page navigation</a:t>
            </a:r>
            <a:r>
              <a:rPr lang="en-US" b="0" i="0" dirty="0">
                <a:effectLst/>
                <a:latin typeface="Segoe UI Light" panose="020B0502040204020203" pitchFamily="34" charset="0"/>
                <a:cs typeface="Segoe UI Light" panose="020B0502040204020203" pitchFamily="34" charset="0"/>
              </a:rPr>
              <a:t> - Brings the user to a different page within the report, also without using bookmarks, which is an effective way to create a navigation experience for your report users. You will take a closer look at this type of button in the next unit.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 Opens a </a:t>
            </a:r>
            <a:r>
              <a:rPr lang="en-US" b="1" i="0" dirty="0">
                <a:effectLst/>
                <a:latin typeface="Segoe UI Light" panose="020B0502040204020203" pitchFamily="34" charset="0"/>
                <a:cs typeface="Segoe UI Light" panose="020B0502040204020203" pitchFamily="34" charset="0"/>
              </a:rPr>
              <a:t>Q&amp;A Explorer</a:t>
            </a:r>
            <a:r>
              <a:rPr lang="en-US" b="0" i="0" dirty="0">
                <a:effectLst/>
                <a:latin typeface="Segoe UI Light" panose="020B0502040204020203" pitchFamily="34" charset="0"/>
                <a:cs typeface="Segoe UI Light" panose="020B0502040204020203" pitchFamily="34" charset="0"/>
              </a:rPr>
              <a:t> window, which allows users to type questions to quickly find the information they are looking for, and specify the type of visual they want to see that information displayed in. This option can be useful if you want to save space in the report but still offer </a:t>
            </a: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functionality to the user.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Web URL</a:t>
            </a:r>
            <a:r>
              <a:rPr lang="en-US" b="0" i="0" dirty="0">
                <a:effectLst/>
                <a:latin typeface="Segoe UI Light" panose="020B0502040204020203" pitchFamily="34" charset="0"/>
                <a:cs typeface="Segoe UI Light" panose="020B0502040204020203" pitchFamily="34" charset="0"/>
              </a:rPr>
              <a:t> - Opens a website in a new browser window. For example, you might want to give users quick access to your organization's website or Intranet from within a report.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3320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Key performance indicators (KPIs) are excellent in helping you track progress toward a specific goal over time.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use a KPI, you need three pieces of information: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unit of measurement that you want to track, for instance total sales, number of employee hires, number of loans serviced, or number of students enrolled.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goal for the measurement so that you can compare your progress with that goal.</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time series, for instance daily, monthly, or yearly.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KPIs work best in a series, for instance, showing the daily, monthly, and yearly goals in the section of a Power BI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Start by adding the KPI visual to the design service. The following screenshot shows the KPI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When configuring the KPI visual, enter the unit of measurement that you are tracking in the </a:t>
            </a:r>
            <a:r>
              <a:rPr lang="en-US" b="1" i="0" dirty="0">
                <a:effectLst/>
                <a:latin typeface="Segoe UI Light" panose="020B0502040204020203" pitchFamily="34" charset="0"/>
                <a:cs typeface="Segoe UI Light" panose="020B0502040204020203" pitchFamily="34" charset="0"/>
              </a:rPr>
              <a:t>Indicator</a:t>
            </a:r>
            <a:r>
              <a:rPr lang="en-US" b="0" i="0" dirty="0">
                <a:effectLst/>
                <a:latin typeface="Segoe UI Light" panose="020B0502040204020203" pitchFamily="34" charset="0"/>
                <a:cs typeface="Segoe UI Light" panose="020B0502040204020203" pitchFamily="34" charset="0"/>
              </a:rPr>
              <a:t> prompt. Then, enter the goal under </a:t>
            </a:r>
            <a:r>
              <a:rPr lang="en-US" b="1" i="0" dirty="0">
                <a:effectLst/>
                <a:latin typeface="Segoe UI Light" panose="020B0502040204020203" pitchFamily="34" charset="0"/>
                <a:cs typeface="Segoe UI Light" panose="020B0502040204020203" pitchFamily="34" charset="0"/>
              </a:rPr>
              <a:t>Target goals</a:t>
            </a:r>
            <a:r>
              <a:rPr lang="en-US" b="0" i="0" dirty="0">
                <a:effectLst/>
                <a:latin typeface="Segoe UI Light" panose="020B0502040204020203" pitchFamily="34" charset="0"/>
                <a:cs typeface="Segoe UI Light" panose="020B0502040204020203" pitchFamily="34" charset="0"/>
              </a:rPr>
              <a:t> and select the time series from the </a:t>
            </a:r>
            <a:r>
              <a:rPr lang="en-US" b="1" i="0" dirty="0">
                <a:effectLst/>
                <a:latin typeface="Segoe UI Light" panose="020B0502040204020203" pitchFamily="34" charset="0"/>
                <a:cs typeface="Segoe UI Light" panose="020B0502040204020203" pitchFamily="34" charset="0"/>
              </a:rPr>
              <a:t>Trend axis</a:t>
            </a:r>
            <a:r>
              <a:rPr lang="en-US" b="0" i="0" dirty="0">
                <a:effectLst/>
                <a:latin typeface="Segoe UI Light" panose="020B0502040204020203" pitchFamily="34" charset="0"/>
                <a:cs typeface="Segoe UI Light" panose="020B0502040204020203" pitchFamily="34" charset="0"/>
              </a:rPr>
              <a:t> drop-down list.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9488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are finished designing your report, you can publish the report to your Power BI workspace. There are also options to export to Microsoft Excel.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publish a report, Power BI Desktop packages your report and data, including all your visualizations, queries, and custom measures, and uploads them to the Power BI service.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publish your report, select the </a:t>
            </a:r>
            <a:r>
              <a:rPr lang="en-US" b="1" i="0" dirty="0">
                <a:effectLst/>
                <a:latin typeface="Segoe UI Light" panose="020B0502040204020203" pitchFamily="34" charset="0"/>
                <a:cs typeface="Segoe UI Light" panose="020B0502040204020203" pitchFamily="34" charset="0"/>
              </a:rPr>
              <a:t>Publish</a:t>
            </a:r>
            <a:r>
              <a:rPr lang="en-US" b="0" i="0" dirty="0">
                <a:effectLst/>
                <a:latin typeface="Segoe UI Light" panose="020B0502040204020203" pitchFamily="34" charset="0"/>
                <a:cs typeface="Segoe UI Light" panose="020B0502040204020203" pitchFamily="34" charset="0"/>
              </a:rPr>
              <a:t> button on the </a:t>
            </a:r>
            <a:r>
              <a:rPr lang="en-US" b="1" i="0" dirty="0">
                <a:effectLst/>
                <a:latin typeface="Segoe UI Light" panose="020B0502040204020203" pitchFamily="34" charset="0"/>
                <a:cs typeface="Segoe UI Light" panose="020B0502040204020203" pitchFamily="34" charset="0"/>
              </a:rPr>
              <a:t>Home</a:t>
            </a:r>
            <a:r>
              <a:rPr lang="en-US" b="0" i="0" dirty="0">
                <a:effectLst/>
                <a:latin typeface="Segoe UI Light" panose="020B0502040204020203" pitchFamily="34" charset="0"/>
                <a:cs typeface="Segoe UI Light" panose="020B0502040204020203" pitchFamily="34" charset="0"/>
              </a:rPr>
              <a:t> tab.</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also be required to sign in to Power BI, in which case, enter your sign in credentials to continue.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On the </a:t>
            </a:r>
            <a:r>
              <a:rPr lang="en-US" b="1" i="0" dirty="0">
                <a:effectLst/>
                <a:latin typeface="Segoe UI Light" panose="020B0502040204020203" pitchFamily="34" charset="0"/>
                <a:cs typeface="Segoe UI Light" panose="020B0502040204020203" pitchFamily="34" charset="0"/>
              </a:rPr>
              <a:t>Publish to Power BI</a:t>
            </a:r>
            <a:r>
              <a:rPr lang="en-US" b="0" i="0" dirty="0">
                <a:effectLst/>
                <a:latin typeface="Segoe UI Light" panose="020B0502040204020203" pitchFamily="34" charset="0"/>
                <a:cs typeface="Segoe UI Light" panose="020B0502040204020203" pitchFamily="34" charset="0"/>
              </a:rPr>
              <a:t> window, select the destination in which you want to publish the report. For example, you can publish to a workspace within Power BI. For production reports, it's recommended to publish to an App Workspace.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the report is successfully published, you'll get a success message that contains a link to your report in your Power BI site. Select </a:t>
            </a:r>
            <a:r>
              <a:rPr lang="en-US" b="1" i="0" dirty="0">
                <a:effectLst/>
                <a:latin typeface="Segoe UI Light" panose="020B0502040204020203" pitchFamily="34" charset="0"/>
                <a:cs typeface="Segoe UI Light" panose="020B0502040204020203" pitchFamily="34" charset="0"/>
              </a:rPr>
              <a:t>Got it</a:t>
            </a:r>
            <a:r>
              <a:rPr lang="en-US" b="0" i="0" dirty="0">
                <a:effectLst/>
                <a:latin typeface="Segoe UI Light" panose="020B0502040204020203" pitchFamily="34" charset="0"/>
                <a:cs typeface="Segoe UI Light" panose="020B0502040204020203" pitchFamily="34" charset="0"/>
              </a:rPr>
              <a:t> to close the </a:t>
            </a:r>
            <a:r>
              <a:rPr lang="en-US" b="1" i="0" dirty="0">
                <a:effectLst/>
                <a:latin typeface="Segoe UI Light" panose="020B0502040204020203" pitchFamily="34" charset="0"/>
                <a:cs typeface="Segoe UI Light" panose="020B0502040204020203" pitchFamily="34" charset="0"/>
              </a:rPr>
              <a:t>Publishing to BI</a:t>
            </a:r>
            <a:r>
              <a:rPr lang="en-US" b="0" i="0" dirty="0">
                <a:effectLst/>
                <a:latin typeface="Segoe UI Light" panose="020B0502040204020203" pitchFamily="34" charset="0"/>
                <a:cs typeface="Segoe UI Light" panose="020B0502040204020203" pitchFamily="34" charset="0"/>
              </a:rPr>
              <a:t> window and return to your report in Power BI Desktop. From here, you can click on the URL provided to navigate to the Power BI Service and see your new report.</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Export reports</a:t>
            </a:r>
          </a:p>
          <a:p>
            <a:pPr algn="l"/>
            <a:r>
              <a:rPr lang="en-US" b="0" i="0" dirty="0">
                <a:effectLst/>
                <a:latin typeface="Segoe UI Light" panose="020B0502040204020203" pitchFamily="34" charset="0"/>
                <a:cs typeface="Segoe UI Light" panose="020B0502040204020203" pitchFamily="34" charset="0"/>
              </a:rPr>
              <a:t>Power BI allows you to export visual data, reports, and datasets. You can export to several different formats including CSV, Excel, and PDF.</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54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Paginated reports allow report developers to create Power BI artifacts that have tightly controlled rendering requirements. Paginated reports are ideal for creating sales invoices, receipts, purchase orders, and tabular data. This module will teach you how to create reports, add parameters, and work with tables and charts in paginated reports.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Power BI paginated reports are descendants of SQL Server Reporting Services (SSRS), which was first introduced in 2004. Power BI paginated reports and SSRS have a lot in common. If you're are looking for information on paginated reports and can't find it, searching the internet and Microsoft documentation on SSRS is an excellent idea because you'll find numerous blog posts, videos, and documentation available to you.</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Paginated reports give a pixel-perfect view of the data. Pixel perfect means that you have total control of how the report renders. If you want a footer on every sales receipt that you create, a paginated report is the appropriate solution. If you want a certain customer's name to always appear in green font on a report, you can do that in a paginated report.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46670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use paginated reports for operational reports with tables of details and optional headers and footers.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Additionally, you can use paginated reports when you expect to print the report on paper or when you want an e-receipt, a purchase order, or an invoice. Paginated reports also render tabular data exceedingly well. You can have customized sort orders, clickable-headers, and URLs in results, which allows for simple integration with custom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Power BI paginated reports can also display all of your data in a single report element, such as a table. If you have 25,000 records, and you want the reports to print over 100 pages, you can do that. If you want every third record to be printed with a light pink background, you can do that as well.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Power BI paginated reports are not created in Power BI Desktop; they are built by using Power BI Report Builder. Power BI paginated reports are a feature of Power BI Premium.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388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28936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11/8/2023 12:02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67177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Design a report, including report layout, adding built-in and custom visuals, and adding basic report functionality.</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Enhancing a report, including improving performance, adding navigation and interactions, and implementing buttons and bookmarks.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module we discussed:</a:t>
            </a:r>
          </a:p>
          <a:p>
            <a:pPr marL="171450" indent="-171450">
              <a:buFont typeface="Arial" panose="020B0604020202020204" pitchFamily="34" charset="0"/>
              <a:buChar char="•"/>
            </a:pPr>
            <a:r>
              <a:rPr lang="en-US" dirty="0"/>
              <a:t>How to design an efficient and affective report.</a:t>
            </a:r>
          </a:p>
          <a:p>
            <a:pPr marL="171450" indent="-171450">
              <a:buFont typeface="Arial" panose="020B0604020202020204" pitchFamily="34" charset="0"/>
              <a:buChar char="•"/>
            </a:pPr>
            <a:r>
              <a:rPr lang="en-US" dirty="0"/>
              <a:t>How to enhance the report with navigation and interaction features. </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 </a:t>
            </a:r>
          </a:p>
          <a:p>
            <a:pPr marL="0" marR="0" algn="l" defTabSz="932742" rtl="0" eaLnBrk="1" latinLnBrk="0" hangingPunct="1">
              <a:lnSpc>
                <a:spcPct val="90000"/>
              </a:lnSpc>
              <a:spcBef>
                <a:spcPts val="0"/>
              </a:spcBef>
              <a:spcAft>
                <a:spcPts val="340"/>
              </a:spcAft>
            </a:pPr>
            <a:r>
              <a:rPr lang="en-US" sz="880" b="1" kern="1200" dirty="0">
                <a:solidFill>
                  <a:schemeClr val="tx1"/>
                </a:solidFill>
                <a:latin typeface="Segoe UI Light" pitchFamily="34" charset="0"/>
                <a:ea typeface="+mn-ea"/>
                <a:cs typeface="+mn-cs"/>
              </a:rPr>
              <a:t>Steps:</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1. Insert the page title here along with the </a:t>
            </a:r>
            <a:r>
              <a:rPr lang="en-US" sz="880" kern="1200" dirty="0" err="1">
                <a:solidFill>
                  <a:schemeClr val="tx1"/>
                </a:solidFill>
                <a:latin typeface="Segoe UI Light" pitchFamily="34" charset="0"/>
                <a:ea typeface="+mn-ea"/>
                <a:cs typeface="+mn-cs"/>
              </a:rPr>
              <a:t>url</a:t>
            </a:r>
            <a:r>
              <a:rPr lang="en-US" sz="880" kern="1200" dirty="0">
                <a:solidFill>
                  <a:schemeClr val="tx1"/>
                </a:solidFill>
                <a:latin typeface="Segoe UI Light" pitchFamily="34" charset="0"/>
                <a:ea typeface="+mn-ea"/>
                <a:cs typeface="+mn-cs"/>
              </a:rPr>
              <a:t> to other Microsoft resources</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2. It is only necessary to duplicate this slide if there are more than 6 references that need to be shared with the students.</a:t>
            </a:r>
          </a:p>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34</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11/8/2023 12:02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05370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is an example of a badly designed layout; something you should avoid.</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is an example of a badly designed report. What is wrong with this report?</a:t>
            </a:r>
          </a:p>
          <a:p>
            <a:endParaRPr lang="en-US" b="0" i="0" dirty="0">
              <a:effectLst/>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UI Light" panose="020B0502040204020203" pitchFamily="34" charset="0"/>
                <a:cs typeface="Segoe UI Light" panose="020B0502040204020203" pitchFamily="34" charset="0"/>
              </a:rPr>
              <a:t>&lt;Click&gt;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designing a report layout (best practices):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Choose the correct format</a:t>
            </a:r>
            <a:r>
              <a:rPr lang="en-US" b="0" i="0" dirty="0">
                <a:effectLst/>
                <a:latin typeface="Segoe UI Light" panose="020B0502040204020203" pitchFamily="34" charset="0"/>
                <a:cs typeface="Segoe UI Light" panose="020B0502040204020203" pitchFamily="34" charset="0"/>
              </a:rPr>
              <a:t>: Collaborate with stakeholders to understand the requirements for the report, including format, data to display, etc.</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Consider the audience of your report</a:t>
            </a:r>
            <a:r>
              <a:rPr lang="en-US" b="0" i="0" dirty="0">
                <a:effectLst/>
                <a:latin typeface="Segoe UI Light" panose="020B0502040204020203" pitchFamily="34" charset="0"/>
                <a:cs typeface="Segoe UI Light" panose="020B0502040204020203" pitchFamily="34" charset="0"/>
              </a:rPr>
              <a:t>: This is critical on many levels. Your goal is to provide the audience with the information they need, in the most optimal way.</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Consider the different needs that the end user may have</a:t>
            </a:r>
            <a:r>
              <a:rPr lang="en-US" b="0" i="0" dirty="0">
                <a:effectLst/>
                <a:latin typeface="Segoe UI Light" panose="020B0502040204020203" pitchFamily="34" charset="0"/>
                <a:cs typeface="Segoe UI Light" panose="020B0502040204020203" pitchFamily="34" charset="0"/>
              </a:rPr>
              <a:t>: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Consider the visuals and elements</a:t>
            </a:r>
            <a:r>
              <a:rPr lang="en-US" b="0" i="0" dirty="0">
                <a:effectLst/>
                <a:latin typeface="Segoe UI Light" panose="020B0502040204020203" pitchFamily="34" charset="0"/>
                <a:cs typeface="Segoe UI Light" panose="020B0502040204020203" pitchFamily="34" charset="0"/>
              </a:rPr>
              <a:t>: Carefully consider each visual and element that you plan on using in the report. Everything should have a purpose, and you should consider how each element will look to your report users. Oftentimes, simplest is best.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Key guidelines: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Draw a sketch</a:t>
            </a:r>
            <a:r>
              <a:rPr lang="en-US" b="0" i="0" dirty="0">
                <a:effectLst/>
                <a:latin typeface="Segoe UI Light" panose="020B0502040204020203" pitchFamily="34" charset="0"/>
                <a:cs typeface="Segoe UI Light" panose="020B0502040204020203" pitchFamily="34" charset="0"/>
              </a:rPr>
              <a:t>: Draw a sketch of your report layout, so you can get a quick picture of what will look like, before you spend lots of time physically designing it.</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Information</a:t>
            </a:r>
            <a:r>
              <a:rPr lang="en-US" b="0" i="0" dirty="0">
                <a:effectLst/>
                <a:latin typeface="Segoe UI Light" panose="020B0502040204020203" pitchFamily="34" charset="0"/>
                <a:cs typeface="Segoe UI Light" panose="020B0502040204020203" pitchFamily="34" charset="0"/>
              </a:rPr>
              <a:t>: Focus on the most important information. Highlight key parts of your report with a bright color or summary icon, so that it stands out, and users drawn to the most critical metrics.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Design</a:t>
            </a:r>
            <a:r>
              <a:rPr lang="en-US" b="0" i="0" dirty="0">
                <a:effectLst/>
                <a:latin typeface="Segoe UI Light" panose="020B0502040204020203" pitchFamily="34" charset="0"/>
                <a:cs typeface="Segoe UI Light" panose="020B0502040204020203" pitchFamily="34" charset="0"/>
              </a:rPr>
              <a:t>: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Report page</a:t>
            </a:r>
            <a:r>
              <a:rPr lang="en-US" b="0" i="0" dirty="0">
                <a:effectLst/>
                <a:latin typeface="Segoe UI Light" panose="020B0502040204020203" pitchFamily="34" charset="0"/>
                <a:cs typeface="Segoe UI Light" panose="020B0502040204020203" pitchFamily="34" charset="0"/>
              </a:rPr>
              <a:t>: It is important to consider that you and the report users might view the reports on screens with different aspect ratios and sizes.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963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includes the following out-of-the-box visuals:</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Table and Matrix</a:t>
            </a:r>
            <a:r>
              <a:rPr lang="en-US" b="0" i="0" dirty="0">
                <a:effectLst/>
                <a:latin typeface="Segoe UI Light" panose="020B0502040204020203" pitchFamily="34" charset="0"/>
                <a:cs typeface="Segoe UI Light" panose="020B0502040204020203" pitchFamily="34" charset="0"/>
              </a:rPr>
              <a:t>: The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is a grid that contains related data in a logical series of rows and columns. The table supports two dimensions and the data is flat, which means that duplicate values are displayed and not aggregated. The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visualization looks similar to the table visualization; however, it allows you to select one or more elements (rows, columns, values) in the matrix to cross-highlight other visuals on the report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Bar and column charts</a:t>
            </a:r>
            <a:r>
              <a:rPr lang="en-US" b="0" i="0" dirty="0">
                <a:effectLst/>
                <a:latin typeface="Segoe UI Light" panose="020B0502040204020203" pitchFamily="34" charset="0"/>
                <a:cs typeface="Segoe UI Light" panose="020B0502040204020203" pitchFamily="34" charset="0"/>
              </a:rPr>
              <a:t>: Power BI Desktop has a variety of bar and column chart visualizations that present specific data across different categories in a stacked or clustered format. The stacked format will stack the information items on top of each other.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Line and area charts</a:t>
            </a:r>
            <a:r>
              <a:rPr lang="en-US" b="0" i="0" dirty="0">
                <a:effectLst/>
                <a:latin typeface="Segoe UI Light" panose="020B0502040204020203" pitchFamily="34" charset="0"/>
                <a:cs typeface="Segoe UI Light" panose="020B0502040204020203" pitchFamily="34" charset="0"/>
              </a:rPr>
              <a:t>: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Pie and donut charts</a:t>
            </a:r>
            <a:r>
              <a:rPr lang="en-US" b="0" i="0" dirty="0">
                <a:effectLst/>
                <a:latin typeface="Segoe UI Light" panose="020B0502040204020203" pitchFamily="34" charset="0"/>
                <a:cs typeface="Segoe UI Light" panose="020B0502040204020203" pitchFamily="34" charset="0"/>
              </a:rPr>
              <a:t>: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algn="l">
              <a:buFont typeface="Arial" panose="020B0604020202020204" pitchFamily="34" charset="0"/>
              <a:buChar char="•"/>
            </a:pPr>
            <a:r>
              <a:rPr lang="en-US" b="1" i="0" dirty="0" err="1">
                <a:effectLst/>
                <a:latin typeface="Segoe UI Light" panose="020B0502040204020203" pitchFamily="34" charset="0"/>
                <a:cs typeface="Segoe UI Light" panose="020B0502040204020203" pitchFamily="34" charset="0"/>
              </a:rPr>
              <a:t>Treemaps</a:t>
            </a:r>
            <a:r>
              <a:rPr lang="en-US" b="1" i="0" dirty="0">
                <a:effectLst/>
                <a:latin typeface="Segoe UI Light" panose="020B0502040204020203" pitchFamily="34" charset="0"/>
                <a:cs typeface="Segoe UI Light" panose="020B0502040204020203" pitchFamily="34" charset="0"/>
              </a:rPr>
              <a:t>: </a:t>
            </a:r>
            <a:r>
              <a:rPr lang="en-US" b="0" i="0" dirty="0">
                <a:effectLst/>
                <a:latin typeface="Segoe UI Light" panose="020B0502040204020203" pitchFamily="34" charset="0"/>
                <a:cs typeface="Segoe UI Light" panose="020B0502040204020203" pitchFamily="34" charset="0"/>
              </a:rPr>
              <a:t>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Combo charts</a:t>
            </a:r>
            <a:r>
              <a:rPr lang="en-US" b="0" i="0" dirty="0">
                <a:effectLst/>
                <a:latin typeface="Segoe UI Light" panose="020B0502040204020203" pitchFamily="34" charset="0"/>
                <a:cs typeface="Segoe UI Light" panose="020B0502040204020203" pitchFamily="34" charset="0"/>
              </a:rPr>
              <a:t>: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Cards</a:t>
            </a:r>
            <a:r>
              <a:rPr lang="en-US" b="0" i="0" dirty="0">
                <a:effectLst/>
                <a:latin typeface="Segoe UI Light" panose="020B0502040204020203" pitchFamily="34" charset="0"/>
                <a:cs typeface="Segoe UI Light" panose="020B0502040204020203" pitchFamily="34" charset="0"/>
              </a:rPr>
              <a:t>: Displays a single value: a single data point. This type of visualization is deal for visualizing important statistics that you want to track on your Power BI dashboard or report, such as total value, YTD sales, or year-over-year change.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Funnel</a:t>
            </a:r>
            <a:r>
              <a:rPr lang="en-US" b="0" i="0" dirty="0">
                <a:effectLst/>
                <a:latin typeface="Segoe UI Light" panose="020B0502040204020203" pitchFamily="34" charset="0"/>
                <a:cs typeface="Segoe UI Light" panose="020B0502040204020203" pitchFamily="34" charset="0"/>
              </a:rPr>
              <a:t>: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Gauge</a:t>
            </a:r>
            <a:r>
              <a:rPr lang="en-US" b="0" i="0" dirty="0">
                <a:effectLst/>
                <a:latin typeface="Segoe UI Light" panose="020B0502040204020203" pitchFamily="34" charset="0"/>
                <a:cs typeface="Segoe UI Light" panose="020B0502040204020203" pitchFamily="34" charset="0"/>
              </a:rPr>
              <a:t>: A radial gauge chart has a circular arc and displays a single value that measures progress toward a goal or target.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Waterfall</a:t>
            </a:r>
            <a:r>
              <a:rPr lang="en-US" b="0" i="0" dirty="0">
                <a:effectLst/>
                <a:latin typeface="Segoe UI Light" panose="020B0502040204020203" pitchFamily="34" charset="0"/>
                <a:cs typeface="Segoe UI Light" panose="020B0502040204020203" pitchFamily="34" charset="0"/>
              </a:rPr>
              <a:t>: The </a:t>
            </a:r>
            <a:r>
              <a:rPr lang="en-US" b="1" i="0" dirty="0">
                <a:effectLst/>
                <a:latin typeface="Segoe UI Light" panose="020B0502040204020203" pitchFamily="34" charset="0"/>
                <a:cs typeface="Segoe UI Light" panose="020B0502040204020203" pitchFamily="34" charset="0"/>
              </a:rPr>
              <a:t>waterfall</a:t>
            </a:r>
            <a:r>
              <a:rPr lang="en-US" b="0" i="0" dirty="0">
                <a:effectLst/>
                <a:latin typeface="Segoe UI Light" panose="020B0502040204020203" pitchFamily="34" charset="0"/>
                <a:cs typeface="Segoe UI Light" panose="020B0502040204020203" pitchFamily="34" charset="0"/>
              </a:rPr>
              <a:t> visualization (also known as a bridge chart) shows a running total as values are added or subtracted, which is useful in displaying a series of positive and negative changes.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Scatter</a:t>
            </a:r>
            <a:r>
              <a:rPr lang="en-US" b="0" i="0" dirty="0">
                <a:effectLst/>
                <a:latin typeface="Segoe UI Light" panose="020B0502040204020203" pitchFamily="34" charset="0"/>
                <a:cs typeface="Segoe UI Light" panose="020B0502040204020203" pitchFamily="34" charset="0"/>
              </a:rPr>
              <a:t>: The </a:t>
            </a:r>
            <a:r>
              <a:rPr lang="en-US" b="1" i="0" dirty="0">
                <a:effectLst/>
                <a:latin typeface="Segoe UI Light" panose="020B0502040204020203" pitchFamily="34" charset="0"/>
                <a:cs typeface="Segoe UI Light" panose="020B0502040204020203" pitchFamily="34" charset="0"/>
              </a:rPr>
              <a:t>scatter</a:t>
            </a:r>
            <a:r>
              <a:rPr lang="en-US" b="0" i="0" dirty="0">
                <a:effectLst/>
                <a:latin typeface="Segoe UI Light" panose="020B0502040204020203" pitchFamily="34" charset="0"/>
                <a:cs typeface="Segoe UI Light" panose="020B0502040204020203" pitchFamily="34" charset="0"/>
              </a:rPr>
              <a:t> chart visualization is effective when you are comparing large numbers of data points without regard to time.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Maps</a:t>
            </a:r>
            <a:r>
              <a:rPr lang="en-US" b="0" i="0" dirty="0">
                <a:effectLst/>
                <a:latin typeface="Segoe UI Light" panose="020B0502040204020203" pitchFamily="34" charset="0"/>
                <a:cs typeface="Segoe UI Light" panose="020B0502040204020203" pitchFamily="34" charset="0"/>
              </a:rPr>
              <a:t>: A </a:t>
            </a:r>
            <a:r>
              <a:rPr lang="en-US" b="1" i="0" dirty="0">
                <a:effectLst/>
                <a:latin typeface="Segoe UI Light" panose="020B0502040204020203" pitchFamily="34" charset="0"/>
                <a:cs typeface="Segoe UI Light" panose="020B0502040204020203" pitchFamily="34" charset="0"/>
              </a:rPr>
              <a:t>Bubble</a:t>
            </a:r>
            <a:r>
              <a:rPr lang="en-US" b="0" i="0" dirty="0">
                <a:effectLst/>
                <a:latin typeface="Segoe UI Light" panose="020B0502040204020203" pitchFamily="34" charset="0"/>
                <a:cs typeface="Segoe UI Light" panose="020B0502040204020203" pitchFamily="34" charset="0"/>
              </a:rPr>
              <a:t> map displays precise geographical locations of data points on a map. A </a:t>
            </a:r>
            <a:r>
              <a:rPr lang="en-US" b="1" i="0" dirty="0">
                <a:effectLst/>
                <a:latin typeface="Segoe UI Light" panose="020B0502040204020203" pitchFamily="34" charset="0"/>
                <a:cs typeface="Segoe UI Light" panose="020B0502040204020203" pitchFamily="34" charset="0"/>
              </a:rPr>
              <a:t>Fill</a:t>
            </a:r>
            <a:r>
              <a:rPr lang="en-US" b="0" i="0" dirty="0">
                <a:effectLst/>
                <a:latin typeface="Segoe UI Light" panose="020B0502040204020203" pitchFamily="34" charset="0"/>
                <a:cs typeface="Segoe UI Light" panose="020B0502040204020203" pitchFamily="34" charset="0"/>
              </a:rPr>
              <a:t> map uses shading, tinting, or patterns to display how a value differs in proportion across a geographical region. A </a:t>
            </a:r>
            <a:r>
              <a:rPr lang="en-US" b="1" i="0" dirty="0">
                <a:effectLst/>
                <a:latin typeface="Segoe UI Light" panose="020B0502040204020203" pitchFamily="34" charset="0"/>
                <a:cs typeface="Segoe UI Light" panose="020B0502040204020203" pitchFamily="34" charset="0"/>
              </a:rPr>
              <a:t>Shape</a:t>
            </a:r>
            <a:r>
              <a:rPr lang="en-US" b="0" i="0" dirty="0">
                <a:effectLst/>
                <a:latin typeface="Segoe UI Light" panose="020B0502040204020203" pitchFamily="34" charset="0"/>
                <a:cs typeface="Segoe UI Light" panose="020B0502040204020203" pitchFamily="34" charset="0"/>
              </a:rPr>
              <a:t> map use colors to display relative comparisons of geographical regions.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Used to filter the other visuals on the page. Slicers provide a more advanced and customized way of filtering, in comparison to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which is suited to more basic filtering operations. Different types: list, dropdown, buttons.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allows you to ask natural language questions and get answers in the form of a visual.</a:t>
            </a:r>
          </a:p>
          <a:p>
            <a:pPr marL="171450" indent="-171450" algn="l">
              <a:buFont typeface="Arial" panose="020B0604020202020204" pitchFamily="34" charset="0"/>
              <a:buChar char="•"/>
            </a:pPr>
            <a:endParaRPr lang="en-US" b="0" i="0" dirty="0">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4004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In Power BI Desktop, each visual is represented by an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 types of visuals that are available include charts, maps, cards, a table, a matrix, and many more.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Start by selecting the fields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Visuals considerations: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Type</a:t>
            </a:r>
            <a:r>
              <a:rPr lang="en-US" b="0" i="0" dirty="0">
                <a:effectLst/>
                <a:latin typeface="Segoe UI Light" panose="020B0502040204020203" pitchFamily="34" charset="0"/>
                <a:cs typeface="Segoe UI Light" panose="020B0502040204020203" pitchFamily="34" charset="0"/>
              </a:rPr>
              <a:t>: You might want to use a combination of visuals in your report, such as cards, charts, tables, slicers, and so on. It is important to use the right number of visuals on a page, and then size and position those visuals in the best way.</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Number</a:t>
            </a:r>
            <a:r>
              <a:rPr lang="en-US" b="0" i="0" dirty="0">
                <a:effectLst/>
                <a:latin typeface="Segoe UI Light" panose="020B0502040204020203" pitchFamily="34" charset="0"/>
                <a:cs typeface="Segoe UI Light" panose="020B0502040204020203" pitchFamily="34" charset="0"/>
              </a:rPr>
              <a:t>: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Position</a:t>
            </a:r>
            <a:r>
              <a:rPr lang="en-US" b="0" i="0" dirty="0">
                <a:effectLst/>
                <a:latin typeface="Segoe UI Light" panose="020B0502040204020203" pitchFamily="34" charset="0"/>
                <a:cs typeface="Segoe UI Light" panose="020B0502040204020203" pitchFamily="34" charset="0"/>
              </a:rPr>
              <a:t>: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Size</a:t>
            </a:r>
            <a:r>
              <a:rPr lang="en-US" b="0" i="0" dirty="0">
                <a:effectLst/>
                <a:latin typeface="Segoe UI Light" panose="020B0502040204020203" pitchFamily="34" charset="0"/>
                <a:cs typeface="Segoe UI Light" panose="020B0502040204020203" pitchFamily="34" charset="0"/>
              </a:rPr>
              <a:t>: Power BI determines the size of that visual by default, but you can resize visuals to present the information it displays in the most optimal way.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Interaction</a:t>
            </a:r>
            <a:r>
              <a:rPr lang="en-US" b="0" i="0" dirty="0">
                <a:effectLst/>
                <a:latin typeface="Segoe UI Light" panose="020B0502040204020203" pitchFamily="34" charset="0"/>
                <a:cs typeface="Segoe UI Light" panose="020B0502040204020203" pitchFamily="34" charset="0"/>
              </a:rPr>
              <a:t>: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Hierarchies</a:t>
            </a:r>
            <a:r>
              <a:rPr lang="en-US" b="0" i="0" dirty="0">
                <a:effectLst/>
                <a:latin typeface="Segoe UI Light" panose="020B0502040204020203" pitchFamily="34" charset="0"/>
                <a:cs typeface="Segoe UI Light" panose="020B0502040204020203" pitchFamily="34" charset="0"/>
              </a:rPr>
              <a:t>: Consider how hierarchies will affect how the data displays in the visuals, and the navigation experience of your report users. You can also determine the hierarchical path of visuals, so you have full control over what level of detail can be accessed.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04107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000000"/>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79188"/>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63416" cy="815479"/>
          </a:xfrm>
          <a:prstGeom prst="rect">
            <a:avLst/>
          </a:prstGeom>
        </p:spPr>
      </p:pic>
    </p:spTree>
    <p:extLst>
      <p:ext uri="{BB962C8B-B14F-4D97-AF65-F5344CB8AC3E}">
        <p14:creationId xmlns:p14="http://schemas.microsoft.com/office/powerpoint/2010/main" val="282567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1"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learn/modules/visuals-power-bi/"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docs.microsoft.com/en-us/learn/modules/data-driven-story-power-bi/"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137" dirty="0"/>
              <a:t>Online Role-based training resources:</a:t>
            </a:r>
            <a:br>
              <a:rPr lang="en-US" sz="1029" dirty="0"/>
            </a:br>
            <a:br>
              <a:rPr lang="en-US" sz="1029" dirty="0"/>
            </a:br>
            <a:r>
              <a:rPr lang="en-US" dirty="0"/>
              <a:t>Microsoft Learn</a:t>
            </a:r>
            <a:br>
              <a:rPr lang="en-US" dirty="0"/>
            </a:br>
            <a:r>
              <a:rPr lang="en-US" sz="3137"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283003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ACEC8-A395-4743-9627-0D47419698BD}"/>
              </a:ext>
              <a:ext uri="{C183D7F6-B498-43B3-948B-1728B52AA6E4}">
                <adec:decorative xmlns:adec="http://schemas.microsoft.com/office/drawing/2017/decorative" val="1"/>
              </a:ext>
            </a:extLst>
          </p:cNvPr>
          <p:cNvSpPr/>
          <p:nvPr/>
        </p:nvSpPr>
        <p:spPr bwMode="auto">
          <a:xfrm>
            <a:off x="418643" y="1818166"/>
            <a:ext cx="10990092" cy="386947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Import a Custom Visual</a:t>
            </a:r>
          </a:p>
        </p:txBody>
      </p:sp>
      <p:sp>
        <p:nvSpPr>
          <p:cNvPr id="3" name="Text Placeholder 2">
            <a:extLst>
              <a:ext uri="{FF2B5EF4-FFF2-40B4-BE49-F238E27FC236}">
                <a16:creationId xmlns:a16="http://schemas.microsoft.com/office/drawing/2014/main" id="{BCF463BF-3566-49D0-AECA-84AF62A36F25}"/>
              </a:ext>
            </a:extLst>
          </p:cNvPr>
          <p:cNvSpPr>
            <a:spLocks noGrp="1"/>
          </p:cNvSpPr>
          <p:nvPr>
            <p:ph type="body" sz="quarter" idx="10"/>
          </p:nvPr>
        </p:nvSpPr>
        <p:spPr>
          <a:xfrm>
            <a:off x="418643" y="1020726"/>
            <a:ext cx="10990091" cy="546753"/>
          </a:xfrm>
        </p:spPr>
        <p:txBody>
          <a:bodyPr/>
          <a:lstStyle/>
          <a:p>
            <a:r>
              <a:rPr lang="en-US" sz="2353" dirty="0"/>
              <a:t>Use visuals tailored for your needs.</a:t>
            </a:r>
          </a:p>
        </p:txBody>
      </p:sp>
      <p:pic>
        <p:nvPicPr>
          <p:cNvPr id="4" name="Picture 3" descr="An image which shows how to import a custom visual into Power BI. Is shows the Visualization pane with the &quot;Get more visuals&quot; button highlighted, and the Power BI Visuals AppSource page to search for custom visuals.">
            <a:extLst>
              <a:ext uri="{FF2B5EF4-FFF2-40B4-BE49-F238E27FC236}">
                <a16:creationId xmlns:a16="http://schemas.microsoft.com/office/drawing/2014/main" id="{3C7079F8-7556-4498-8F45-A1CB7371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2023721"/>
            <a:ext cx="8115064" cy="3514688"/>
          </a:xfrm>
          <a:prstGeom prst="rect">
            <a:avLst/>
          </a:prstGeom>
        </p:spPr>
      </p:pic>
    </p:spTree>
    <p:extLst>
      <p:ext uri="{BB962C8B-B14F-4D97-AF65-F5344CB8AC3E}">
        <p14:creationId xmlns:p14="http://schemas.microsoft.com/office/powerpoint/2010/main" val="604793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Format and Configure Visualizations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Control the look and feel of each visual.</a:t>
            </a: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Format options differ depending on the type of visual selected.</a:t>
            </a:r>
          </a:p>
        </p:txBody>
      </p:sp>
      <p:pic>
        <p:nvPicPr>
          <p:cNvPr id="4" name="Picture 3" descr="An image showing the Format and Configure pane in Power BI Desktop to control the look and feel of a visual.">
            <a:extLst>
              <a:ext uri="{FF2B5EF4-FFF2-40B4-BE49-F238E27FC236}">
                <a16:creationId xmlns:a16="http://schemas.microsoft.com/office/drawing/2014/main" id="{CA5D3CF4-8C6F-4FD9-82F4-FEE1EE0E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7" y="1406984"/>
            <a:ext cx="6254458" cy="4146968"/>
          </a:xfrm>
          <a:prstGeom prst="rect">
            <a:avLst/>
          </a:prstGeom>
        </p:spPr>
      </p:pic>
    </p:spTree>
    <p:extLst>
      <p:ext uri="{BB962C8B-B14F-4D97-AF65-F5344CB8AC3E}">
        <p14:creationId xmlns:p14="http://schemas.microsoft.com/office/powerpoint/2010/main" val="1483634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Basic Interactions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 interactions to change how visuals impact each other.</a:t>
            </a:r>
          </a:p>
          <a:p>
            <a:r>
              <a:rPr lang="en-US" sz="2353" dirty="0">
                <a:latin typeface="Segoe UI" panose="020B0502040204020203" pitchFamily="34" charset="0"/>
                <a:cs typeface="Segoe UI" panose="020B0502040204020203" pitchFamily="34" charset="0"/>
              </a:rPr>
              <a:t>Use hierarchies to drill down for additional relevant content.</a:t>
            </a:r>
          </a:p>
        </p:txBody>
      </p:sp>
      <p:pic>
        <p:nvPicPr>
          <p:cNvPr id="6" name="Picture 5" descr="A picture of a visual with the in Power BI Desktop with the hierarchies icons above the visual highlighted.">
            <a:extLst>
              <a:ext uri="{FF2B5EF4-FFF2-40B4-BE49-F238E27FC236}">
                <a16:creationId xmlns:a16="http://schemas.microsoft.com/office/drawing/2014/main" id="{AA6BB95E-1F82-4598-BD62-02338456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8" y="2198671"/>
            <a:ext cx="6628051" cy="2905610"/>
          </a:xfrm>
          <a:prstGeom prst="rect">
            <a:avLst/>
          </a:prstGeom>
        </p:spPr>
      </p:pic>
    </p:spTree>
    <p:extLst>
      <p:ext uri="{BB962C8B-B14F-4D97-AF65-F5344CB8AC3E}">
        <p14:creationId xmlns:p14="http://schemas.microsoft.com/office/powerpoint/2010/main" val="4993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Conditional Formatting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Background color configuration page, showing how to configure and format a visual.">
            <a:extLst>
              <a:ext uri="{FF2B5EF4-FFF2-40B4-BE49-F238E27FC236}">
                <a16:creationId xmlns:a16="http://schemas.microsoft.com/office/drawing/2014/main" id="{3A73A14B-9F03-42C9-8212-F173CE29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070" y="1351504"/>
            <a:ext cx="7077909" cy="427781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78647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Design Report Navigation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Move users between pages.</a:t>
            </a:r>
          </a:p>
          <a:p>
            <a:r>
              <a:rPr lang="en-US" sz="2353" dirty="0">
                <a:latin typeface="Segoe UI" panose="020B0502040204020203" pitchFamily="34" charset="0"/>
                <a:cs typeface="Segoe UI" panose="020B0502040204020203" pitchFamily="34" charset="0"/>
              </a:rPr>
              <a:t>Use buttons, bookmarks, or conditional formatting.</a:t>
            </a:r>
          </a:p>
          <a:p>
            <a:endParaRPr lang="en-US" sz="2353" dirty="0">
              <a:latin typeface="Segoe UI" panose="020B0502040204020203" pitchFamily="34" charset="0"/>
              <a:cs typeface="Segoe UI" panose="020B0502040204020203" pitchFamily="34" charset="0"/>
            </a:endParaRPr>
          </a:p>
        </p:txBody>
      </p:sp>
      <p:pic>
        <p:nvPicPr>
          <p:cNvPr id="4" name="Picture 3" descr="A screenshot showing the report with buttons on the page to control navigation in the report.">
            <a:extLst>
              <a:ext uri="{FF2B5EF4-FFF2-40B4-BE49-F238E27FC236}">
                <a16:creationId xmlns:a16="http://schemas.microsoft.com/office/drawing/2014/main" id="{9A2FB7BE-ED36-4125-9139-DD52DD709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 y="1463631"/>
            <a:ext cx="6645574" cy="3704271"/>
          </a:xfrm>
          <a:prstGeom prst="rect">
            <a:avLst/>
          </a:prstGeom>
        </p:spPr>
      </p:pic>
    </p:spTree>
    <p:extLst>
      <p:ext uri="{BB962C8B-B14F-4D97-AF65-F5344CB8AC3E}">
        <p14:creationId xmlns:p14="http://schemas.microsoft.com/office/powerpoint/2010/main" val="22781696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050925"/>
            <a:ext cx="9384447" cy="3194529"/>
          </a:xfrm>
        </p:spPr>
        <p:txBody>
          <a:bodyPr/>
          <a:lstStyle/>
          <a:p>
            <a:pPr marL="342900" indent="-342900">
              <a:buFont typeface="Arial" panose="020B0604020202020204" pitchFamily="34" charset="0"/>
              <a:buChar char="•"/>
            </a:pPr>
            <a:r>
              <a:rPr lang="en-US" sz="2353" dirty="0"/>
              <a:t>Q01 – What is the benefit of using a report tooltip?</a:t>
            </a:r>
          </a:p>
          <a:p>
            <a:pPr marL="672290" lvl="3" indent="-280121">
              <a:buSzPct val="100000"/>
              <a:buFont typeface="Arial" panose="020B0604020202020204" pitchFamily="34" charset="0"/>
              <a:buChar char="‒"/>
            </a:pPr>
            <a:r>
              <a:rPr lang="en-US" sz="2000" dirty="0"/>
              <a:t>A01 – To provide additional detail that is specific to the context of the data that is being hovered over.</a:t>
            </a:r>
          </a:p>
          <a:p>
            <a:pPr marL="342900" indent="-342900">
              <a:buFont typeface="Arial" panose="020B0604020202020204" pitchFamily="34" charset="0"/>
              <a:buChar char="•"/>
            </a:pPr>
            <a:r>
              <a:rPr lang="en-US" sz="2353" dirty="0"/>
              <a:t>Q02 – Do you need to import custom visuals each time you want to use them when you are developing a new report?</a:t>
            </a:r>
          </a:p>
          <a:p>
            <a:pPr marL="672290" lvl="3" indent="-280121">
              <a:buSzPct val="100000"/>
              <a:buFont typeface="Arial" panose="020B0604020202020204" pitchFamily="34" charset="0"/>
              <a:buChar char="‒"/>
            </a:pPr>
            <a:r>
              <a:rPr lang="en-US" sz="2000" dirty="0"/>
              <a:t>A02 – Yes, custom visuals need to be imported from AppSource each time you start developing a new report unless you pin the custom visual to the visualizations pane.</a:t>
            </a:r>
          </a:p>
        </p:txBody>
      </p:sp>
    </p:spTree>
    <p:extLst>
      <p:ext uri="{BB962C8B-B14F-4D97-AF65-F5344CB8AC3E}">
        <p14:creationId xmlns:p14="http://schemas.microsoft.com/office/powerpoint/2010/main" val="1842078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Using effective visualizations help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27807274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Design a Report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Enhance the Report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Report Enhancement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a:p>
            <a:pPr>
              <a:lnSpc>
                <a:spcPct val="100000"/>
              </a:lnSpc>
            </a:pPr>
            <a:endParaRPr lang="en-US" dirty="0">
              <a:latin typeface="+mn-lt"/>
            </a:endParaRPr>
          </a:p>
        </p:txBody>
      </p:sp>
    </p:spTree>
    <p:extLst>
      <p:ext uri="{BB962C8B-B14F-4D97-AF65-F5344CB8AC3E}">
        <p14:creationId xmlns:p14="http://schemas.microsoft.com/office/powerpoint/2010/main" val="34813048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solidFill>
                  <a:schemeClr val="tx1"/>
                </a:solidFill>
              </a:rPr>
              <a:t>Module 7: Create Reports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Slicing, Filtering, and Sorting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2" y="1736333"/>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730645F-A86E-402B-AAAC-D938088113CC}"/>
              </a:ext>
              <a:ext uri="{C183D7F6-B498-43B3-948B-1728B52AA6E4}">
                <adec:decorative xmlns:adec="http://schemas.microsoft.com/office/drawing/2017/decorative" val="1"/>
              </a:ext>
            </a:extLst>
          </p:cNvPr>
          <p:cNvSpPr/>
          <p:nvPr/>
        </p:nvSpPr>
        <p:spPr bwMode="auto">
          <a:xfrm>
            <a:off x="4271894" y="1736332"/>
            <a:ext cx="375006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83A68A-9727-484A-A7E6-4DBC52E4D28C}"/>
              </a:ext>
              <a:ext uri="{C183D7F6-B498-43B3-948B-1728B52AA6E4}">
                <adec:decorative xmlns:adec="http://schemas.microsoft.com/office/drawing/2017/decorative" val="1"/>
              </a:ext>
            </a:extLst>
          </p:cNvPr>
          <p:cNvSpPr/>
          <p:nvPr/>
        </p:nvSpPr>
        <p:spPr bwMode="auto">
          <a:xfrm>
            <a:off x="8145697" y="1736332"/>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Power BI Desktop using a slicer in a visual to filter the items in a visual.">
            <a:extLst>
              <a:ext uri="{FF2B5EF4-FFF2-40B4-BE49-F238E27FC236}">
                <a16:creationId xmlns:a16="http://schemas.microsoft.com/office/drawing/2014/main" id="{90A290A4-2059-4593-AE9D-52BE812F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8" y="2763314"/>
            <a:ext cx="3562942" cy="1479627"/>
          </a:xfrm>
          <a:prstGeom prst="rect">
            <a:avLst/>
          </a:prstGeom>
        </p:spPr>
      </p:pic>
      <p:pic>
        <p:nvPicPr>
          <p:cNvPr id="11" name="Picture 10" descr="A screenshot which shows how to sort the data in a visual do you can display the data how you want.">
            <a:extLst>
              <a:ext uri="{FF2B5EF4-FFF2-40B4-BE49-F238E27FC236}">
                <a16:creationId xmlns:a16="http://schemas.microsoft.com/office/drawing/2014/main" id="{3477E3F2-0F3A-4FD3-8511-5B666C28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896" y="2837441"/>
            <a:ext cx="3578063" cy="1331372"/>
          </a:xfrm>
          <a:prstGeom prst="rect">
            <a:avLst/>
          </a:prstGeom>
        </p:spPr>
      </p:pic>
      <p:pic>
        <p:nvPicPr>
          <p:cNvPr id="12" name="Picture 11" descr="A screenshot of the Filters pane of a selected visual, dragging the Year column from the Fields pane to the Filter pane to apply a filter.">
            <a:extLst>
              <a:ext uri="{FF2B5EF4-FFF2-40B4-BE49-F238E27FC236}">
                <a16:creationId xmlns:a16="http://schemas.microsoft.com/office/drawing/2014/main" id="{DF8D4837-F9D2-42C3-A15A-8FF98761C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768" y="1952228"/>
            <a:ext cx="3471374" cy="3499712"/>
          </a:xfrm>
          <a:prstGeom prst="rect">
            <a:avLst/>
          </a:prstGeom>
        </p:spPr>
      </p:pic>
      <p:sp>
        <p:nvSpPr>
          <p:cNvPr id="15" name="TextBox 14">
            <a:extLst>
              <a:ext uri="{FF2B5EF4-FFF2-40B4-BE49-F238E27FC236}">
                <a16:creationId xmlns:a16="http://schemas.microsoft.com/office/drawing/2014/main" id="{C08D37E9-158C-48E6-BB2D-E08066237B29}"/>
              </a:ext>
            </a:extLst>
          </p:cNvPr>
          <p:cNvSpPr txBox="1"/>
          <p:nvPr/>
        </p:nvSpPr>
        <p:spPr>
          <a:xfrm>
            <a:off x="418642" y="1109601"/>
            <a:ext cx="11456572" cy="453970"/>
          </a:xfrm>
          <a:prstGeom prst="rect">
            <a:avLst/>
          </a:prstGeom>
          <a:noFill/>
        </p:spPr>
        <p:txBody>
          <a:bodyPr wrap="square">
            <a:spAutoFit/>
          </a:bodyPr>
          <a:lstStyle/>
          <a:p>
            <a:r>
              <a:rPr lang="en-US" sz="2350" dirty="0">
                <a:latin typeface="+mj-lt"/>
              </a:rPr>
              <a:t>Specifies</a:t>
            </a:r>
          </a:p>
        </p:txBody>
      </p:sp>
    </p:spTree>
    <p:extLst>
      <p:ext uri="{BB962C8B-B14F-4D97-AF65-F5344CB8AC3E}">
        <p14:creationId xmlns:p14="http://schemas.microsoft.com/office/powerpoint/2010/main" val="4121589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298163"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6095999" y="1161860"/>
            <a:ext cx="5663911" cy="453428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Tuning Reports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2607" y="4543469"/>
            <a:ext cx="5298163" cy="1152671"/>
          </a:xfrm>
          <a:solidFill>
            <a:schemeClr val="bg1">
              <a:lumMod val="95000"/>
            </a:schemeClr>
          </a:solidFill>
        </p:spPr>
        <p:txBody>
          <a:bodyPr/>
          <a:lstStyle/>
          <a:p>
            <a:r>
              <a:rPr lang="en-US" sz="2353" dirty="0"/>
              <a:t>The performance of a report depends on how quickly data can load into the report page.</a:t>
            </a:r>
          </a:p>
        </p:txBody>
      </p:sp>
      <p:pic>
        <p:nvPicPr>
          <p:cNvPr id="6" name="Picture 5" descr="A screenshot showing the Performance Analyzer button on the View menu with the button highlighted and the Start recoding button highlighted.">
            <a:extLst>
              <a:ext uri="{FF2B5EF4-FFF2-40B4-BE49-F238E27FC236}">
                <a16:creationId xmlns:a16="http://schemas.microsoft.com/office/drawing/2014/main" id="{2932190D-E0AF-4A60-ABA9-B1AC3429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8" y="1828760"/>
            <a:ext cx="5070934" cy="1544061"/>
          </a:xfrm>
          <a:prstGeom prst="rect">
            <a:avLst/>
          </a:prstGeom>
        </p:spPr>
      </p:pic>
      <p:pic>
        <p:nvPicPr>
          <p:cNvPr id="7" name="Picture 6" descr="A screenshot of the result from the Performance Analyzer after an analysis was performed.">
            <a:extLst>
              <a:ext uri="{FF2B5EF4-FFF2-40B4-BE49-F238E27FC236}">
                <a16:creationId xmlns:a16="http://schemas.microsoft.com/office/drawing/2014/main" id="{495A224E-47DA-444D-8B40-39367DD93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339" y="1312674"/>
            <a:ext cx="3090507" cy="4232652"/>
          </a:xfrm>
          <a:prstGeom prst="rect">
            <a:avLst/>
          </a:prstGeom>
        </p:spPr>
      </p:pic>
      <p:sp>
        <p:nvSpPr>
          <p:cNvPr id="8" name="Arrow: Curved Right 7" descr="Image of an arrow pointing to the performance analyzer pane.">
            <a:extLst>
              <a:ext uri="{FF2B5EF4-FFF2-40B4-BE49-F238E27FC236}">
                <a16:creationId xmlns:a16="http://schemas.microsoft.com/office/drawing/2014/main" id="{14358620-AC35-4E85-A183-E9D708474D2C}"/>
              </a:ext>
            </a:extLst>
          </p:cNvPr>
          <p:cNvSpPr/>
          <p:nvPr/>
        </p:nvSpPr>
        <p:spPr bwMode="auto">
          <a:xfrm rot="17408283">
            <a:off x="5428299" y="3023418"/>
            <a:ext cx="707068" cy="222850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00684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Commenting on Reports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Used for personal comments or for collaborating with a colleague.</a:t>
            </a:r>
          </a:p>
          <a:p>
            <a:r>
              <a:rPr lang="en-US" sz="2353" dirty="0">
                <a:latin typeface="Segoe UI" panose="020B0502040204020203" pitchFamily="34" charset="0"/>
                <a:cs typeface="Segoe UI" panose="020B0502040204020203" pitchFamily="34" charset="0"/>
              </a:rPr>
              <a:t>Available for paginated reports, dashboards, and visuals.</a:t>
            </a:r>
          </a:p>
          <a:p>
            <a:r>
              <a:rPr lang="en-US" sz="2353" dirty="0">
                <a:latin typeface="Segoe UI" panose="020B0502040204020203" pitchFamily="34" charset="0"/>
                <a:cs typeface="Segoe UI" panose="020B0502040204020203" pitchFamily="34" charset="0"/>
              </a:rPr>
              <a:t>Anyone with permissions can see comments.</a:t>
            </a:r>
          </a:p>
        </p:txBody>
      </p:sp>
      <p:pic>
        <p:nvPicPr>
          <p:cNvPr id="4" name="Picture 3" descr="A screenshot of a dashboard with the ability to add comments to the dashboard.">
            <a:extLst>
              <a:ext uri="{FF2B5EF4-FFF2-40B4-BE49-F238E27FC236}">
                <a16:creationId xmlns:a16="http://schemas.microsoft.com/office/drawing/2014/main" id="{ED741C10-C86D-4F43-89F3-1B239F6C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39" y="1261228"/>
            <a:ext cx="3919430" cy="4414242"/>
          </a:xfrm>
          <a:prstGeom prst="rect">
            <a:avLst/>
          </a:prstGeom>
        </p:spPr>
      </p:pic>
    </p:spTree>
    <p:extLst>
      <p:ext uri="{BB962C8B-B14F-4D97-AF65-F5344CB8AC3E}">
        <p14:creationId xmlns:p14="http://schemas.microsoft.com/office/powerpoint/2010/main" val="25865314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Interactions and Drill-Throughs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3773213"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F00D879-D584-4393-B6A9-7E05450D3E01}"/>
              </a:ext>
              <a:ext uri="{C183D7F6-B498-43B3-948B-1728B52AA6E4}">
                <adec:decorative xmlns:adec="http://schemas.microsoft.com/office/drawing/2017/decorative" val="1"/>
              </a:ext>
            </a:extLst>
          </p:cNvPr>
          <p:cNvSpPr/>
          <p:nvPr/>
        </p:nvSpPr>
        <p:spPr bwMode="auto">
          <a:xfrm>
            <a:off x="4284325"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8CB07E5-A650-4409-9C0D-5555010EF56C}"/>
              </a:ext>
              <a:ext uri="{C183D7F6-B498-43B3-948B-1728B52AA6E4}">
                <adec:decorative xmlns:adec="http://schemas.microsoft.com/office/drawing/2017/decorative" val="1"/>
              </a:ext>
            </a:extLst>
          </p:cNvPr>
          <p:cNvSpPr/>
          <p:nvPr/>
        </p:nvSpPr>
        <p:spPr bwMode="auto">
          <a:xfrm>
            <a:off x="8163648"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showing a report with visuals, each visual displaying their individual edit interactions buttons, illustrating that interactions is enabled.">
            <a:extLst>
              <a:ext uri="{FF2B5EF4-FFF2-40B4-BE49-F238E27FC236}">
                <a16:creationId xmlns:a16="http://schemas.microsoft.com/office/drawing/2014/main" id="{B9877F53-A387-492F-B95E-F4B69AE25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7" y="2712378"/>
            <a:ext cx="3518452" cy="1551397"/>
          </a:xfrm>
          <a:prstGeom prst="rect">
            <a:avLst/>
          </a:prstGeom>
        </p:spPr>
      </p:pic>
      <p:pic>
        <p:nvPicPr>
          <p:cNvPr id="11" name="Picture 10" descr="A screenshot of a report featuring the cross-report drill-through, by clicking on a visual and contextually jumping to another report based on that value.">
            <a:extLst>
              <a:ext uri="{FF2B5EF4-FFF2-40B4-BE49-F238E27FC236}">
                <a16:creationId xmlns:a16="http://schemas.microsoft.com/office/drawing/2014/main" id="{3401018D-C100-4CEB-9F62-90A25B140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756" y="2589088"/>
            <a:ext cx="3528349" cy="1674687"/>
          </a:xfrm>
          <a:prstGeom prst="rect">
            <a:avLst/>
          </a:prstGeom>
        </p:spPr>
      </p:pic>
      <p:pic>
        <p:nvPicPr>
          <p:cNvPr id="12" name="Picture 11" descr="A screenshot of a report in Power BI Desktop with the Drill-through menu option selected when clicking on a specific value in a visual.">
            <a:extLst>
              <a:ext uri="{FF2B5EF4-FFF2-40B4-BE49-F238E27FC236}">
                <a16:creationId xmlns:a16="http://schemas.microsoft.com/office/drawing/2014/main" id="{0C56556C-32A2-4ABE-A055-17951FCE1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294" y="3092521"/>
            <a:ext cx="3520350" cy="953185"/>
          </a:xfrm>
          <a:prstGeom prst="rect">
            <a:avLst/>
          </a:prstGeom>
        </p:spPr>
      </p:pic>
    </p:spTree>
    <p:extLst>
      <p:ext uri="{BB962C8B-B14F-4D97-AF65-F5344CB8AC3E}">
        <p14:creationId xmlns:p14="http://schemas.microsoft.com/office/powerpoint/2010/main" val="211052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2" y="1161860"/>
            <a:ext cx="5480787"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48737" y="1161860"/>
            <a:ext cx="5824620"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Buttons, Bookmarks, and Selections</a:t>
            </a:r>
          </a:p>
        </p:txBody>
      </p:sp>
      <p:pic>
        <p:nvPicPr>
          <p:cNvPr id="9" name="Picture 8" descr="A screenshot of a dashboard with two buttons on the left, both of them highlighted.">
            <a:extLst>
              <a:ext uri="{FF2B5EF4-FFF2-40B4-BE49-F238E27FC236}">
                <a16:creationId xmlns:a16="http://schemas.microsoft.com/office/drawing/2014/main" id="{A3053F07-5568-4036-A6F5-51AD5383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5" y="1786050"/>
            <a:ext cx="5396338" cy="3043858"/>
          </a:xfrm>
          <a:prstGeom prst="rect">
            <a:avLst/>
          </a:prstGeom>
        </p:spPr>
      </p:pic>
      <p:pic>
        <p:nvPicPr>
          <p:cNvPr id="11" name="Picture 10" descr="A screenshot of a report in Power BI desktop with the Insert menu selected and the buttons button selected showing the different types of buttons available to add to a report, including Arrows, back and reset buttons, Q&amp;A button, and more.">
            <a:extLst>
              <a:ext uri="{FF2B5EF4-FFF2-40B4-BE49-F238E27FC236}">
                <a16:creationId xmlns:a16="http://schemas.microsoft.com/office/drawing/2014/main" id="{D50B69D1-B803-4B82-A8DC-2F924E5CF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297" y="1786050"/>
            <a:ext cx="5640193" cy="3163552"/>
          </a:xfrm>
          <a:prstGeom prst="rect">
            <a:avLst/>
          </a:prstGeom>
        </p:spPr>
      </p:pic>
    </p:spTree>
    <p:extLst>
      <p:ext uri="{BB962C8B-B14F-4D97-AF65-F5344CB8AC3E}">
        <p14:creationId xmlns:p14="http://schemas.microsoft.com/office/powerpoint/2010/main" val="200615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Key Performance Indicators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An excellent source in helping track toward a specific goal over time.</a:t>
            </a:r>
          </a:p>
          <a:p>
            <a:r>
              <a:rPr lang="en-US" sz="2353" dirty="0">
                <a:latin typeface="Segoe UI" panose="020B0502040204020203" pitchFamily="34" charset="0"/>
                <a:cs typeface="Segoe UI" panose="020B0502040204020203" pitchFamily="34" charset="0"/>
              </a:rPr>
              <a:t>Best when used in a series (e.g., daily, monthly, etc.).</a:t>
            </a:r>
          </a:p>
        </p:txBody>
      </p:sp>
      <p:pic>
        <p:nvPicPr>
          <p:cNvPr id="2" name="Picture 1" descr="A screenshot of a visual displaying different key performance indicators in a Power BI report, showing daily, monthly, and yearly goals.">
            <a:extLst>
              <a:ext uri="{FF2B5EF4-FFF2-40B4-BE49-F238E27FC236}">
                <a16:creationId xmlns:a16="http://schemas.microsoft.com/office/drawing/2014/main" id="{EB714277-BAE5-44AB-BC7C-43B9E524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87" y="1145787"/>
            <a:ext cx="2227718" cy="4566426"/>
          </a:xfrm>
          <a:prstGeom prst="rect">
            <a:avLst/>
          </a:prstGeom>
        </p:spPr>
      </p:pic>
    </p:spTree>
    <p:extLst>
      <p:ext uri="{BB962C8B-B14F-4D97-AF65-F5344CB8AC3E}">
        <p14:creationId xmlns:p14="http://schemas.microsoft.com/office/powerpoint/2010/main" val="35883653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36386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840732" y="1161860"/>
            <a:ext cx="591917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and Export Reports</a:t>
            </a:r>
          </a:p>
        </p:txBody>
      </p:sp>
      <p:pic>
        <p:nvPicPr>
          <p:cNvPr id="3" name="Picture 2" descr="A screenshot of a Power BI dashboard, showing the published report from Power BI Desktop.">
            <a:extLst>
              <a:ext uri="{FF2B5EF4-FFF2-40B4-BE49-F238E27FC236}">
                <a16:creationId xmlns:a16="http://schemas.microsoft.com/office/drawing/2014/main" id="{9833D5FB-BE32-453A-BCEC-49332DBA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2" y="1937945"/>
            <a:ext cx="5111933" cy="2522000"/>
          </a:xfrm>
          <a:prstGeom prst="rect">
            <a:avLst/>
          </a:prstGeom>
        </p:spPr>
      </p:pic>
      <p:pic>
        <p:nvPicPr>
          <p:cNvPr id="5" name="Picture 4" descr="A screenshot of the Home men in Power BI Desktop with the Publish button highlighted.">
            <a:extLst>
              <a:ext uri="{FF2B5EF4-FFF2-40B4-BE49-F238E27FC236}">
                <a16:creationId xmlns:a16="http://schemas.microsoft.com/office/drawing/2014/main" id="{7E7032FC-8EA2-40F2-ABF0-2EF8D3D9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878" y="2696659"/>
            <a:ext cx="5684464" cy="827771"/>
          </a:xfrm>
          <a:prstGeom prst="rect">
            <a:avLst/>
          </a:prstGeom>
        </p:spPr>
      </p:pic>
      <p:sp>
        <p:nvSpPr>
          <p:cNvPr id="6" name="Arrow: Curved Right 5" descr="Image of an arrow pointing to a published report appearing in the Power BI service.">
            <a:extLst>
              <a:ext uri="{FF2B5EF4-FFF2-40B4-BE49-F238E27FC236}">
                <a16:creationId xmlns:a16="http://schemas.microsoft.com/office/drawing/2014/main" id="{38084BEF-9B14-4B28-807D-1C19B6419B84}"/>
              </a:ext>
            </a:extLst>
          </p:cNvPr>
          <p:cNvSpPr/>
          <p:nvPr/>
        </p:nvSpPr>
        <p:spPr bwMode="auto">
          <a:xfrm rot="3399196" flipH="1">
            <a:off x="6089277" y="2848344"/>
            <a:ext cx="757990" cy="2662906"/>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6516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Introduction to Paginated Reports</a:t>
            </a:r>
          </a:p>
        </p:txBody>
      </p:sp>
      <p:sp>
        <p:nvSpPr>
          <p:cNvPr id="8" name="Text Placeholder 4">
            <a:extLst>
              <a:ext uri="{FF2B5EF4-FFF2-40B4-BE49-F238E27FC236}">
                <a16:creationId xmlns:a16="http://schemas.microsoft.com/office/drawing/2014/main" id="{CE81962F-68CE-4AFC-98E8-3CD85F5378B3}"/>
              </a:ext>
            </a:extLst>
          </p:cNvPr>
          <p:cNvSpPr txBox="1">
            <a:spLocks/>
          </p:cNvSpPr>
          <p:nvPr/>
        </p:nvSpPr>
        <p:spPr>
          <a:xfrm>
            <a:off x="418644" y="1456897"/>
            <a:ext cx="5579310" cy="4067999"/>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t>Descendant of SQL Server Reporting Services.</a:t>
            </a:r>
          </a:p>
          <a:p>
            <a:pPr marL="342900" indent="-342900">
              <a:spcAft>
                <a:spcPts val="600"/>
              </a:spcAft>
              <a:buFont typeface="Arial" panose="020B0604020202020204" pitchFamily="34" charset="0"/>
              <a:buChar char="•"/>
            </a:pPr>
            <a:r>
              <a:rPr lang="en-US" sz="2000" dirty="0"/>
              <a:t>Created in Power BI Report Builder.</a:t>
            </a:r>
          </a:p>
          <a:p>
            <a:pPr marL="342900" indent="-342900">
              <a:spcAft>
                <a:spcPts val="600"/>
              </a:spcAft>
              <a:buFont typeface="Arial" panose="020B0604020202020204" pitchFamily="34" charset="0"/>
              <a:buChar char="•"/>
            </a:pPr>
            <a:r>
              <a:rPr lang="en-US" sz="2000" dirty="0"/>
              <a:t>Part of Power BI Premium.</a:t>
            </a:r>
          </a:p>
        </p:txBody>
      </p:sp>
      <p:sp>
        <p:nvSpPr>
          <p:cNvPr id="9" name="Rectangle 8">
            <a:extLst>
              <a:ext uri="{FF2B5EF4-FFF2-40B4-BE49-F238E27FC236}">
                <a16:creationId xmlns:a16="http://schemas.microsoft.com/office/drawing/2014/main" id="{FB23B988-65E3-448D-B4E7-3EF0BE3EBCFB}"/>
              </a:ext>
              <a:ext uri="{C183D7F6-B498-43B3-948B-1728B52AA6E4}">
                <adec:decorative xmlns:adec="http://schemas.microsoft.com/office/drawing/2017/decorative" val="1"/>
              </a:ext>
            </a:extLst>
          </p:cNvPr>
          <p:cNvSpPr/>
          <p:nvPr/>
        </p:nvSpPr>
        <p:spPr bwMode="auto">
          <a:xfrm>
            <a:off x="6229842" y="1456896"/>
            <a:ext cx="5543514" cy="406800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n image showing a report being designed in Power BI Report Builder, then run with the data being displayed in the report.">
            <a:extLst>
              <a:ext uri="{FF2B5EF4-FFF2-40B4-BE49-F238E27FC236}">
                <a16:creationId xmlns:a16="http://schemas.microsoft.com/office/drawing/2014/main" id="{E985EC51-BF63-4904-8C8B-435AEEDC4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697" y="1571946"/>
            <a:ext cx="3645272" cy="3829158"/>
          </a:xfrm>
          <a:prstGeom prst="rect">
            <a:avLst/>
          </a:prstGeom>
        </p:spPr>
      </p:pic>
    </p:spTree>
    <p:extLst>
      <p:ext uri="{BB962C8B-B14F-4D97-AF65-F5344CB8AC3E}">
        <p14:creationId xmlns:p14="http://schemas.microsoft.com/office/powerpoint/2010/main" val="1310877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When are they the right fit? </a:t>
            </a:r>
          </a:p>
        </p:txBody>
      </p:sp>
      <p:sp>
        <p:nvSpPr>
          <p:cNvPr id="8" name="Text Placeholder 4">
            <a:extLst>
              <a:ext uri="{FF2B5EF4-FFF2-40B4-BE49-F238E27FC236}">
                <a16:creationId xmlns:a16="http://schemas.microsoft.com/office/drawing/2014/main" id="{CE81962F-68CE-4AFC-98E8-3CD85F5378B3}"/>
              </a:ext>
            </a:extLst>
          </p:cNvPr>
          <p:cNvSpPr txBox="1">
            <a:spLocks/>
          </p:cNvSpPr>
          <p:nvPr/>
        </p:nvSpPr>
        <p:spPr>
          <a:xfrm>
            <a:off x="418644" y="1456897"/>
            <a:ext cx="5579310" cy="4067999"/>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t>Operational reports with tables of detail.</a:t>
            </a:r>
          </a:p>
          <a:p>
            <a:pPr marL="342900" indent="-342900">
              <a:spcAft>
                <a:spcPts val="600"/>
              </a:spcAft>
              <a:buFont typeface="Arial" panose="020B0604020202020204" pitchFamily="34" charset="0"/>
              <a:buChar char="•"/>
            </a:pPr>
            <a:r>
              <a:rPr lang="en-US" sz="2000" dirty="0"/>
              <a:t>Headers and footers are needed.</a:t>
            </a:r>
          </a:p>
          <a:p>
            <a:pPr marL="342900" indent="-342900">
              <a:spcAft>
                <a:spcPts val="600"/>
              </a:spcAft>
              <a:buFont typeface="Arial" panose="020B0604020202020204" pitchFamily="34" charset="0"/>
              <a:buChar char="•"/>
            </a:pPr>
            <a:r>
              <a:rPr lang="en-US" sz="2000" dirty="0"/>
              <a:t>Customized sort orders.</a:t>
            </a:r>
          </a:p>
          <a:p>
            <a:pPr marL="342900" indent="-342900">
              <a:spcAft>
                <a:spcPts val="600"/>
              </a:spcAft>
              <a:buFont typeface="Arial" panose="020B0604020202020204" pitchFamily="34" charset="0"/>
              <a:buChar char="•"/>
            </a:pPr>
            <a:r>
              <a:rPr lang="en-US" sz="2000" dirty="0"/>
              <a:t>Clickable headers.</a:t>
            </a:r>
          </a:p>
          <a:p>
            <a:pPr marL="342900" indent="-342900">
              <a:spcAft>
                <a:spcPts val="600"/>
              </a:spcAft>
              <a:buFont typeface="Arial" panose="020B0604020202020204" pitchFamily="34" charset="0"/>
              <a:buChar char="•"/>
            </a:pPr>
            <a:r>
              <a:rPr lang="en-US" sz="2000" dirty="0"/>
              <a:t>Rendering tabular data.</a:t>
            </a:r>
          </a:p>
        </p:txBody>
      </p:sp>
      <p:sp>
        <p:nvSpPr>
          <p:cNvPr id="9" name="Rectangle 8">
            <a:extLst>
              <a:ext uri="{FF2B5EF4-FFF2-40B4-BE49-F238E27FC236}">
                <a16:creationId xmlns:a16="http://schemas.microsoft.com/office/drawing/2014/main" id="{FB23B988-65E3-448D-B4E7-3EF0BE3EBCFB}"/>
              </a:ext>
              <a:ext uri="{C183D7F6-B498-43B3-948B-1728B52AA6E4}">
                <adec:decorative xmlns:adec="http://schemas.microsoft.com/office/drawing/2017/decorative" val="1"/>
              </a:ext>
            </a:extLst>
          </p:cNvPr>
          <p:cNvSpPr/>
          <p:nvPr/>
        </p:nvSpPr>
        <p:spPr bwMode="auto">
          <a:xfrm>
            <a:off x="6229842" y="1456896"/>
            <a:ext cx="5543514" cy="406800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A screenshot of Power BI Report Builder, with a report being designed and built.">
            <a:extLst>
              <a:ext uri="{FF2B5EF4-FFF2-40B4-BE49-F238E27FC236}">
                <a16:creationId xmlns:a16="http://schemas.microsoft.com/office/drawing/2014/main" id="{BA13C3EA-3402-4A13-9BF5-6682A5EA0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594" y="1607332"/>
            <a:ext cx="3168010" cy="3767127"/>
          </a:xfrm>
          <a:prstGeom prst="rect">
            <a:avLst/>
          </a:prstGeom>
        </p:spPr>
      </p:pic>
    </p:spTree>
    <p:extLst>
      <p:ext uri="{BB962C8B-B14F-4D97-AF65-F5344CB8AC3E}">
        <p14:creationId xmlns:p14="http://schemas.microsoft.com/office/powerpoint/2010/main" val="1683841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135989"/>
            <a:ext cx="11197289" cy="2835456"/>
          </a:xfrm>
        </p:spPr>
        <p:txBody>
          <a:bodyPr/>
          <a:lstStyle/>
          <a:p>
            <a:pPr marL="342900" indent="-342900">
              <a:buFont typeface="Arial" panose="020B0604020202020204" pitchFamily="34" charset="0"/>
              <a:buChar char="•"/>
            </a:pPr>
            <a:r>
              <a:rPr lang="en-US" sz="2353" dirty="0"/>
              <a:t>Q01 – Which filter is not available in Power BI reports?</a:t>
            </a:r>
          </a:p>
          <a:p>
            <a:pPr marL="672290" lvl="3" indent="-280121">
              <a:buSzPct val="100000"/>
              <a:buFont typeface="Arial" panose="020B0604020202020204" pitchFamily="34" charset="0"/>
              <a:buChar char="‒"/>
            </a:pPr>
            <a:r>
              <a:rPr lang="en-US" sz="2000" dirty="0"/>
              <a:t>A01 – Page Type</a:t>
            </a:r>
            <a:endParaRPr lang="en-US" sz="2353" dirty="0"/>
          </a:p>
          <a:p>
            <a:pPr marL="342900" indent="-342900">
              <a:buFont typeface="Arial" panose="020B0604020202020204" pitchFamily="34" charset="0"/>
              <a:buChar char="•"/>
            </a:pPr>
            <a:r>
              <a:rPr lang="en-US" sz="2353" dirty="0"/>
              <a:t>Q02 – How can you analyze performance of each of your report elements?</a:t>
            </a:r>
          </a:p>
          <a:p>
            <a:pPr marL="672290" lvl="3" indent="-280121">
              <a:buSzPct val="100000"/>
              <a:buFont typeface="Arial" panose="020B0604020202020204" pitchFamily="34" charset="0"/>
              <a:buChar char="‒"/>
            </a:pPr>
            <a:r>
              <a:rPr lang="en-US" sz="2000" dirty="0"/>
              <a:t>A02 – By using performance analyzer.</a:t>
            </a:r>
            <a:endParaRPr lang="en-US" sz="2353" dirty="0"/>
          </a:p>
          <a:p>
            <a:pPr marL="342900" indent="-342900">
              <a:buFont typeface="Arial" panose="020B0604020202020204" pitchFamily="34" charset="0"/>
              <a:buChar char="•"/>
            </a:pPr>
            <a:r>
              <a:rPr lang="en-US" sz="2353" dirty="0"/>
              <a:t>Q03 – Can you use bookmarks to create a slide show in Power BI?</a:t>
            </a:r>
          </a:p>
          <a:p>
            <a:pPr marL="672290" lvl="3" indent="-280121">
              <a:buSzPct val="100000"/>
              <a:buFont typeface="Arial" panose="020B0604020202020204" pitchFamily="34" charset="0"/>
              <a:buChar char="‒"/>
            </a:pPr>
            <a:r>
              <a:rPr lang="en-US" sz="2000" dirty="0"/>
              <a:t>A03 – Yes, you can.</a:t>
            </a:r>
          </a:p>
        </p:txBody>
      </p:sp>
    </p:spTree>
    <p:extLst>
      <p:ext uri="{BB962C8B-B14F-4D97-AF65-F5344CB8AC3E}">
        <p14:creationId xmlns:p14="http://schemas.microsoft.com/office/powerpoint/2010/main" val="280601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Design a Report</a:t>
            </a:r>
          </a:p>
          <a:p>
            <a:pPr marL="342900" lvl="1" indent="-342900">
              <a:buFont typeface="Arial" panose="020B0604020202020204" pitchFamily="34" charset="0"/>
              <a:buChar char="•"/>
            </a:pPr>
            <a:r>
              <a:rPr lang="en-US" dirty="0"/>
              <a:t>Enhance a Report </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051570"/>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p:txBody>
      </p:sp>
    </p:spTree>
    <p:extLst>
      <p:ext uri="{BB962C8B-B14F-4D97-AF65-F5344CB8AC3E}">
        <p14:creationId xmlns:p14="http://schemas.microsoft.com/office/powerpoint/2010/main" val="39145150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Design a Report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8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r>
              <a:rPr lang="en-US" dirty="0"/>
              <a:t>We covered the following concepts:</a:t>
            </a:r>
            <a:endParaRPr lang="en-US" dirty="0">
              <a:latin typeface="+mn-lt"/>
            </a:endParaRPr>
          </a:p>
          <a:p>
            <a:pPr marL="342900" indent="-342900">
              <a:lnSpc>
                <a:spcPct val="100000"/>
              </a:lnSpc>
              <a:buFont typeface="Arial" panose="020B0604020202020204" pitchFamily="34" charset="0"/>
              <a:buChar char="•"/>
            </a:pPr>
            <a:r>
              <a:rPr lang="en-US" dirty="0">
                <a:latin typeface="+mn-lt"/>
              </a:rPr>
              <a:t>Design a Report</a:t>
            </a:r>
          </a:p>
          <a:p>
            <a:pPr marL="342900" indent="-342900">
              <a:lnSpc>
                <a:spcPct val="100000"/>
              </a:lnSpc>
              <a:buFont typeface="Arial" panose="020B0604020202020204" pitchFamily="34" charset="0"/>
              <a:buChar char="•"/>
            </a:pPr>
            <a:r>
              <a:rPr lang="en-US" dirty="0">
                <a:latin typeface="+mn-lt"/>
              </a:rPr>
              <a:t>Enhance a Report </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10431"/>
          </a:xfrm>
        </p:spPr>
        <p:txBody>
          <a:bodyPr vert="horz" wrap="square" lIns="0" tIns="0" rIns="0" bIns="0" rtlCol="0" anchor="t">
            <a:spAutoFit/>
          </a:bodyPr>
          <a:lstStyle/>
          <a:p>
            <a:pPr>
              <a:lnSpc>
                <a:spcPct val="100000"/>
              </a:lnSpc>
            </a:pPr>
            <a:r>
              <a:rPr lang="en-US" dirty="0"/>
              <a:t>PL-300 Work with Power BI visuals</a:t>
            </a:r>
          </a:p>
          <a:p>
            <a:r>
              <a:rPr lang="en-US" dirty="0">
                <a:hlinkClick r:id="rId3"/>
              </a:rPr>
              <a:t>https://docs.microsoft.com/en-us/learn/modules/visuals-power-bi/</a:t>
            </a:r>
            <a:endParaRPr lang="en-US" dirty="0"/>
          </a:p>
          <a:p>
            <a:r>
              <a:rPr lang="en-US" dirty="0"/>
              <a:t>PL-300 Create a data-drive story with Power BI</a:t>
            </a:r>
          </a:p>
          <a:p>
            <a:r>
              <a:rPr lang="en-US" dirty="0">
                <a:hlinkClick r:id="rId4"/>
              </a:rPr>
              <a:t>https://docs.microsoft.com/en-us/learn/modules/data-driven-story-power-bi/</a:t>
            </a:r>
            <a:endParaRPr lang="en-US"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Design a Report</a:t>
            </a:r>
          </a:p>
        </p:txBody>
      </p:sp>
      <p:sp>
        <p:nvSpPr>
          <p:cNvPr id="2" name="Text Placeholder 1"/>
          <p:cNvSpPr>
            <a:spLocks noGrp="1"/>
          </p:cNvSpPr>
          <p:nvPr>
            <p:ph type="body" sz="quarter" idx="15"/>
          </p:nvPr>
        </p:nvSpPr>
        <p:spPr/>
        <p:txBody>
          <a:bodyPr/>
          <a:lstStyle/>
          <a:p>
            <a:pPr lvl="1"/>
            <a:r>
              <a:rPr lang="en-US" dirty="0"/>
              <a:t>Enhance the Report</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Design a Report</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Effective visualizations help your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39483262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02879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580185" y="1161860"/>
            <a:ext cx="6179726"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 Report Layout</a:t>
            </a:r>
          </a:p>
        </p:txBody>
      </p:sp>
      <p:pic>
        <p:nvPicPr>
          <p:cNvPr id="9" name="Picture 8" descr="An image of a really bad report design. All visuals are yellow and the data is hard to read and understand.">
            <a:extLst>
              <a:ext uri="{FF2B5EF4-FFF2-40B4-BE49-F238E27FC236}">
                <a16:creationId xmlns:a16="http://schemas.microsoft.com/office/drawing/2014/main" id="{2229B5F6-E6F6-4702-9625-215575878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58" y="1947083"/>
            <a:ext cx="4951635" cy="2777317"/>
          </a:xfrm>
          <a:prstGeom prst="rect">
            <a:avLst/>
          </a:prstGeom>
        </p:spPr>
      </p:pic>
      <p:pic>
        <p:nvPicPr>
          <p:cNvPr id="10" name="Picture 9" descr="An image of a well-designed and thought-out report, with easy to understand visuals, good use of charts and graphs and visuals, making it easy to understand what is on the report.">
            <a:extLst>
              <a:ext uri="{FF2B5EF4-FFF2-40B4-BE49-F238E27FC236}">
                <a16:creationId xmlns:a16="http://schemas.microsoft.com/office/drawing/2014/main" id="{C95004E0-A462-44D6-9D20-BB44683C3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795" y="1778350"/>
            <a:ext cx="5977898" cy="3378022"/>
          </a:xfrm>
          <a:prstGeom prst="rect">
            <a:avLst/>
          </a:prstGeom>
        </p:spPr>
      </p:pic>
    </p:spTree>
    <p:extLst>
      <p:ext uri="{BB962C8B-B14F-4D97-AF65-F5344CB8AC3E}">
        <p14:creationId xmlns:p14="http://schemas.microsoft.com/office/powerpoint/2010/main" val="2660086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140198"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617076" y="1161860"/>
            <a:ext cx="614283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Choosing Effective Visualizations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8643" y="4543469"/>
            <a:ext cx="5140198" cy="1070522"/>
          </a:xfrm>
          <a:solidFill>
            <a:schemeClr val="bg1">
              <a:lumMod val="95000"/>
            </a:schemeClr>
          </a:solidFill>
        </p:spPr>
        <p:txBody>
          <a:bodyPr/>
          <a:lstStyle/>
          <a:p>
            <a:r>
              <a:rPr lang="en-US" sz="2353" dirty="0"/>
              <a:t>The right visual makes all the difference.</a:t>
            </a:r>
          </a:p>
        </p:txBody>
      </p:sp>
      <p:pic>
        <p:nvPicPr>
          <p:cNvPr id="6" name="Picture 5" descr="A screenshot of a table visual showing total sales by Country. An example of a poor use of a visual.">
            <a:extLst>
              <a:ext uri="{FF2B5EF4-FFF2-40B4-BE49-F238E27FC236}">
                <a16:creationId xmlns:a16="http://schemas.microsoft.com/office/drawing/2014/main" id="{F5BDA55F-2D6B-4AB3-B631-9DAF7A771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78" y="1526205"/>
            <a:ext cx="4896047" cy="2436368"/>
          </a:xfrm>
          <a:prstGeom prst="rect">
            <a:avLst/>
          </a:prstGeom>
        </p:spPr>
      </p:pic>
      <p:pic>
        <p:nvPicPr>
          <p:cNvPr id="7" name="Picture 6" descr="An example of visuals which are easy to understand (line charts), provide a clear and concise message, and helps the user glean important information from the report.">
            <a:extLst>
              <a:ext uri="{FF2B5EF4-FFF2-40B4-BE49-F238E27FC236}">
                <a16:creationId xmlns:a16="http://schemas.microsoft.com/office/drawing/2014/main" id="{7E485649-16CD-45EA-A957-6CA2E44F8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028" y="1877614"/>
            <a:ext cx="5944477" cy="2975739"/>
          </a:xfrm>
          <a:prstGeom prst="rect">
            <a:avLst/>
          </a:prstGeom>
        </p:spPr>
      </p:pic>
    </p:spTree>
    <p:extLst>
      <p:ext uri="{BB962C8B-B14F-4D97-AF65-F5344CB8AC3E}">
        <p14:creationId xmlns:p14="http://schemas.microsoft.com/office/powerpoint/2010/main" val="2984423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Visualizations to Reports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e process for exploring and adding visuals to a Power BI report for clarity and usability.">
            <a:extLst>
              <a:ext uri="{FF2B5EF4-FFF2-40B4-BE49-F238E27FC236}">
                <a16:creationId xmlns:a16="http://schemas.microsoft.com/office/drawing/2014/main" id="{7F09BE1E-5B66-457A-B4B6-2622D5E9E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2" y="1325285"/>
            <a:ext cx="10633043" cy="4240009"/>
          </a:xfrm>
          <a:prstGeom prst="rect">
            <a:avLst/>
          </a:prstGeom>
        </p:spPr>
      </p:pic>
    </p:spTree>
    <p:extLst>
      <p:ext uri="{BB962C8B-B14F-4D97-AF65-F5344CB8AC3E}">
        <p14:creationId xmlns:p14="http://schemas.microsoft.com/office/powerpoint/2010/main" val="511417731"/>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1419</TotalTime>
  <Words>8340</Words>
  <Application>Microsoft Office PowerPoint</Application>
  <PresentationFormat>Widescreen</PresentationFormat>
  <Paragraphs>464</Paragraphs>
  <Slides>34</Slides>
  <Notes>32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Segoe UI</vt:lpstr>
      <vt:lpstr>Segoe UI Light</vt:lpstr>
      <vt:lpstr>Segoe UI Semibold</vt:lpstr>
      <vt:lpstr>Wingdings</vt:lpstr>
      <vt:lpstr>Microsoft Power Platform Template</vt:lpstr>
      <vt:lpstr>Online Role-based training resources:  Microsoft Learn https://docs.microsoft.com/en-us/learn/</vt:lpstr>
      <vt:lpstr>Module 7: Create Reports</vt:lpstr>
      <vt:lpstr>Learning Objectives</vt:lpstr>
      <vt:lpstr> Module Agenda </vt:lpstr>
      <vt:lpstr>Lesson 1: Design a Report</vt:lpstr>
      <vt:lpstr>Introduction</vt:lpstr>
      <vt:lpstr>Design a Report Layout</vt:lpstr>
      <vt:lpstr>Choosing Effective Visualizations</vt:lpstr>
      <vt:lpstr>Adding Visualizations to Reports</vt:lpstr>
      <vt:lpstr>Import a Custom Visual</vt:lpstr>
      <vt:lpstr>Format and Configure Visualizations</vt:lpstr>
      <vt:lpstr>Basic Interactions</vt:lpstr>
      <vt:lpstr>Configure Conditional Formatting</vt:lpstr>
      <vt:lpstr>Design Report Navigation</vt:lpstr>
      <vt:lpstr>Review Questions</vt:lpstr>
      <vt:lpstr>Lesson Review</vt:lpstr>
      <vt:lpstr>Lab: Design a Report in Power BI Desktop, Part 1</vt:lpstr>
      <vt:lpstr>Lesson 2: Enhance the Report</vt:lpstr>
      <vt:lpstr>Introduction to Report Enhancement</vt:lpstr>
      <vt:lpstr>Apply Slicing, Filtering, and Sorting</vt:lpstr>
      <vt:lpstr>Performance Tuning Reports</vt:lpstr>
      <vt:lpstr>Commenting on Reports</vt:lpstr>
      <vt:lpstr>Advanced Interactions and Drill-Throughs</vt:lpstr>
      <vt:lpstr>Adding Buttons, Bookmarks, and Selections</vt:lpstr>
      <vt:lpstr>Key Performance Indicators</vt:lpstr>
      <vt:lpstr>Publish and Export Reports</vt:lpstr>
      <vt:lpstr>Introduction to Paginated Reports</vt:lpstr>
      <vt:lpstr>When are they the right fit? </vt:lpstr>
      <vt:lpstr>Review Questions (1)</vt:lpstr>
      <vt:lpstr>Lesson Review</vt:lpstr>
      <vt:lpstr>Lab: Design a Report in Power BI Desktop, Part 2</vt:lpstr>
      <vt:lpstr>Module Overview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Sheikh Nasir Kamarudin</cp:lastModifiedBy>
  <cp:revision>437</cp:revision>
  <dcterms:created xsi:type="dcterms:W3CDTF">2020-04-30T00:33:59Z</dcterms:created>
  <dcterms:modified xsi:type="dcterms:W3CDTF">2023-11-08T08:06:42Z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